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17"/>
  </p:notesMasterIdLst>
  <p:handoutMasterIdLst>
    <p:handoutMasterId r:id="rId18"/>
  </p:handoutMasterIdLst>
  <p:sldIdLst>
    <p:sldId id="350" r:id="rId5"/>
    <p:sldId id="361" r:id="rId6"/>
    <p:sldId id="343" r:id="rId7"/>
    <p:sldId id="362" r:id="rId8"/>
    <p:sldId id="363" r:id="rId9"/>
    <p:sldId id="364" r:id="rId10"/>
    <p:sldId id="365" r:id="rId11"/>
    <p:sldId id="366" r:id="rId12"/>
    <p:sldId id="367" r:id="rId13"/>
    <p:sldId id="368" r:id="rId14"/>
    <p:sldId id="369" r:id="rId15"/>
    <p:sldId id="370" r:id="rId16"/>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26" autoAdjust="0"/>
  </p:normalViewPr>
  <p:slideViewPr>
    <p:cSldViewPr snapToGrid="0">
      <p:cViewPr varScale="1">
        <p:scale>
          <a:sx n="80" d="100"/>
          <a:sy n="80" d="100"/>
        </p:scale>
        <p:origin x="-158" y="-27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6" d="100"/>
          <a:sy n="96" d="100"/>
        </p:scale>
        <p:origin x="289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4" name="Marcador de pie de página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posición de número de diapositiva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E6D13E5-4CEC-3A4A-8E5D-AFCEE7512EEC}" type="slidenum">
              <a:rPr lang="es-ES" smtClean="0"/>
              <a:t>‹Nº›</a:t>
            </a:fld>
            <a:endParaRPr lang="es-ES"/>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A624D79-AA5A-4B72-BA9F-0A324F48F382}" type="datetime1">
              <a:rPr lang="es-ES" noProof="0" smtClean="0"/>
              <a:t>31/05/2023</a:t>
            </a:fld>
            <a:endParaRPr lang="es-ES" noProof="0"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89C7E07-3C67-C64C-8DA0-0404F6303970}" type="slidenum">
              <a:rPr lang="es-ES" noProof="0" smtClean="0"/>
              <a:t>‹Nº›</a:t>
            </a:fld>
            <a:endParaRPr lang="es-ES" noProof="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1</a:t>
            </a:fld>
            <a:endParaRPr lang="es-ES"/>
          </a:p>
        </p:txBody>
      </p:sp>
    </p:spTree>
    <p:extLst>
      <p:ext uri="{BB962C8B-B14F-4D97-AF65-F5344CB8AC3E}">
        <p14:creationId xmlns:p14="http://schemas.microsoft.com/office/powerpoint/2010/main" val="875041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2</a:t>
            </a:fld>
            <a:endParaRPr lang="es-ES"/>
          </a:p>
        </p:txBody>
      </p:sp>
    </p:spTree>
    <p:extLst>
      <p:ext uri="{BB962C8B-B14F-4D97-AF65-F5344CB8AC3E}">
        <p14:creationId xmlns:p14="http://schemas.microsoft.com/office/powerpoint/2010/main" val="4245369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A89C7E07-3C67-C64C-8DA0-0404F6303970}" type="slidenum">
              <a:rPr lang="es-ES" smtClean="0"/>
              <a:t>3</a:t>
            </a:fld>
            <a:endParaRPr lang="es-ES"/>
          </a:p>
        </p:txBody>
      </p:sp>
    </p:spTree>
    <p:extLst>
      <p:ext uri="{BB962C8B-B14F-4D97-AF65-F5344CB8AC3E}">
        <p14:creationId xmlns:p14="http://schemas.microsoft.com/office/powerpoint/2010/main" val="18238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4</a:t>
            </a:fld>
            <a:endParaRPr lang="es-ES"/>
          </a:p>
        </p:txBody>
      </p:sp>
    </p:spTree>
    <p:extLst>
      <p:ext uri="{BB962C8B-B14F-4D97-AF65-F5344CB8AC3E}">
        <p14:creationId xmlns:p14="http://schemas.microsoft.com/office/powerpoint/2010/main" val="4050266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A89C7E07-3C67-C64C-8DA0-0404F6303970}" type="slidenum">
              <a:rPr lang="es-ES" smtClean="0"/>
              <a:t>5</a:t>
            </a:fld>
            <a:endParaRPr lang="es-ES"/>
          </a:p>
        </p:txBody>
      </p:sp>
    </p:spTree>
    <p:extLst>
      <p:ext uri="{BB962C8B-B14F-4D97-AF65-F5344CB8AC3E}">
        <p14:creationId xmlns:p14="http://schemas.microsoft.com/office/powerpoint/2010/main" val="3849102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6</a:t>
            </a:fld>
            <a:endParaRPr lang="es-ES"/>
          </a:p>
        </p:txBody>
      </p:sp>
    </p:spTree>
    <p:extLst>
      <p:ext uri="{BB962C8B-B14F-4D97-AF65-F5344CB8AC3E}">
        <p14:creationId xmlns:p14="http://schemas.microsoft.com/office/powerpoint/2010/main" val="1689000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7</a:t>
            </a:fld>
            <a:endParaRPr lang="es-ES"/>
          </a:p>
        </p:txBody>
      </p:sp>
    </p:spTree>
    <p:extLst>
      <p:ext uri="{BB962C8B-B14F-4D97-AF65-F5344CB8AC3E}">
        <p14:creationId xmlns:p14="http://schemas.microsoft.com/office/powerpoint/2010/main" val="274794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8</a:t>
            </a:fld>
            <a:endParaRPr lang="es-ES"/>
          </a:p>
        </p:txBody>
      </p:sp>
    </p:spTree>
    <p:extLst>
      <p:ext uri="{BB962C8B-B14F-4D97-AF65-F5344CB8AC3E}">
        <p14:creationId xmlns:p14="http://schemas.microsoft.com/office/powerpoint/2010/main" val="1152327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9</a:t>
            </a:fld>
            <a:endParaRPr lang="es-ES"/>
          </a:p>
        </p:txBody>
      </p:sp>
    </p:spTree>
    <p:extLst>
      <p:ext uri="{BB962C8B-B14F-4D97-AF65-F5344CB8AC3E}">
        <p14:creationId xmlns:p14="http://schemas.microsoft.com/office/powerpoint/2010/main" val="4067107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10</a:t>
            </a:fld>
            <a:endParaRPr lang="es-ES"/>
          </a:p>
        </p:txBody>
      </p:sp>
    </p:spTree>
    <p:extLst>
      <p:ext uri="{BB962C8B-B14F-4D97-AF65-F5344CB8AC3E}">
        <p14:creationId xmlns:p14="http://schemas.microsoft.com/office/powerpoint/2010/main" val="2985114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11</a:t>
            </a:fld>
            <a:endParaRPr lang="es-ES"/>
          </a:p>
        </p:txBody>
      </p:sp>
    </p:spTree>
    <p:extLst>
      <p:ext uri="{BB962C8B-B14F-4D97-AF65-F5344CB8AC3E}">
        <p14:creationId xmlns:p14="http://schemas.microsoft.com/office/powerpoint/2010/main" val="2525364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12</a:t>
            </a:fld>
            <a:endParaRPr lang="es-ES"/>
          </a:p>
        </p:txBody>
      </p:sp>
    </p:spTree>
    <p:extLst>
      <p:ext uri="{BB962C8B-B14F-4D97-AF65-F5344CB8AC3E}">
        <p14:creationId xmlns:p14="http://schemas.microsoft.com/office/powerpoint/2010/main" val="2127586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es-ES" noProof="0"/>
              <a:t>Haga clic para modificar el estilo de título del patrón</a:t>
            </a:r>
            <a:endParaRPr lang="es-ES" noProof="0" dirty="0"/>
          </a:p>
        </p:txBody>
      </p:sp>
      <p:grpSp>
        <p:nvGrpSpPr>
          <p:cNvPr id="9" name="Grupo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orma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11" name="Forma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12" name="Forma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18" name="Marcador de texto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cxnSp>
        <p:nvCxnSpPr>
          <p:cNvPr id="13" name="Conector recto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48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forma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8" name="Forma libre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9" name="Forma libre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10" name="Forma libre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s-ES" noProof="0" dirty="0"/>
            </a:p>
          </p:txBody>
        </p:sp>
        <p:sp>
          <p:nvSpPr>
            <p:cNvPr id="11" name="Forma libre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12" name="Título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es-ES" noProof="0"/>
              <a:t>Haga clic para modificar el estilo de título del patrón</a:t>
            </a:r>
            <a:endParaRPr lang="es-ES" noProof="0" dirty="0"/>
          </a:p>
        </p:txBody>
      </p:sp>
      <p:cxnSp>
        <p:nvCxnSpPr>
          <p:cNvPr id="13" name="Conector recto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Marcador de texto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15" name="Marcador de texto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cxnSp>
        <p:nvCxnSpPr>
          <p:cNvPr id="16" name="Conector recto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Marcador de texto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18" name="Marcador de texto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cxnSp>
        <p:nvCxnSpPr>
          <p:cNvPr id="20" name="Conector recto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Marcador de texto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22" name="Marcador de texto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cxnSp>
        <p:nvCxnSpPr>
          <p:cNvPr id="23" name="Conector recto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Marcador de texto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25" name="Marcador de texto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cxnSp>
        <p:nvCxnSpPr>
          <p:cNvPr id="26" name="Conector recto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Marcador de texto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28" name="Marcador de texto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2" name="Marcador de fecha 1">
            <a:extLst>
              <a:ext uri="{FF2B5EF4-FFF2-40B4-BE49-F238E27FC236}">
                <a16:creationId xmlns:a16="http://schemas.microsoft.com/office/drawing/2014/main" id="{62655503-4608-4F79-A5D4-B2F67958F263}"/>
              </a:ext>
            </a:extLst>
          </p:cNvPr>
          <p:cNvSpPr>
            <a:spLocks noGrp="1"/>
          </p:cNvSpPr>
          <p:nvPr>
            <p:ph type="dt" sz="half" idx="25"/>
          </p:nvPr>
        </p:nvSpPr>
        <p:spPr/>
        <p:txBody>
          <a:bodyPr rtlCol="0"/>
          <a:lstStyle/>
          <a:p>
            <a:pPr rtl="0"/>
            <a:fld id="{0CFFE12A-8763-4EB7-9CEB-5B78076C5C21}" type="datetime4">
              <a:rPr lang="es-ES" noProof="0" smtClean="0">
                <a:latin typeface="+mn-lt"/>
              </a:rPr>
              <a:t>31 de mayo de 2023</a:t>
            </a:fld>
            <a:endParaRPr lang="es-ES" noProof="0" dirty="0">
              <a:latin typeface="+mn-lt"/>
            </a:endParaRPr>
          </a:p>
        </p:txBody>
      </p:sp>
      <p:sp>
        <p:nvSpPr>
          <p:cNvPr id="3" name="Marcador de pie de página 2">
            <a:extLst>
              <a:ext uri="{FF2B5EF4-FFF2-40B4-BE49-F238E27FC236}">
                <a16:creationId xmlns:a16="http://schemas.microsoft.com/office/drawing/2014/main" id="{9DAFA395-FE4C-4A99-A74E-57757D8473E1}"/>
              </a:ext>
            </a:extLst>
          </p:cNvPr>
          <p:cNvSpPr>
            <a:spLocks noGrp="1"/>
          </p:cNvSpPr>
          <p:nvPr>
            <p:ph type="ftr" sz="quarter" idx="26"/>
          </p:nvPr>
        </p:nvSpPr>
        <p:spPr/>
        <p:txBody>
          <a:bodyPr rtlCol="0"/>
          <a:lstStyle/>
          <a:p>
            <a:pPr rtl="0"/>
            <a:r>
              <a:rPr lang="es-ES" noProof="0" dirty="0"/>
              <a:t>Revisión anual</a:t>
            </a:r>
            <a:endParaRPr lang="es-ES" b="0" noProof="0" dirty="0"/>
          </a:p>
        </p:txBody>
      </p:sp>
      <p:sp>
        <p:nvSpPr>
          <p:cNvPr id="4" name="Marcador de número de diapositiva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rtlCol="0"/>
          <a:lstStyle/>
          <a:p>
            <a:pPr rtl="0"/>
            <a:fld id="{294A09A9-5501-47C1-A89A-A340965A2BE2}" type="slidenum">
              <a:rPr lang="es-ES" noProof="0" smtClean="0"/>
              <a:pPr rtl="0"/>
              <a:t>‹Nº›</a:t>
            </a:fld>
            <a:endParaRPr lang="es-ES" noProof="0" dirty="0"/>
          </a:p>
        </p:txBody>
      </p:sp>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ción">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orma libre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16" name="Forma libre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19" name="Forma libre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14" name="Marcador de posición de imagen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r>
              <a:rPr lang="es-ES" noProof="0"/>
              <a:t>Haga clic en el icono para agregar una imagen</a:t>
            </a:r>
            <a:endParaRPr lang="es-ES" noProof="0" dirty="0"/>
          </a:p>
        </p:txBody>
      </p:sp>
      <p:sp>
        <p:nvSpPr>
          <p:cNvPr id="9" name="Título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s-ES" noProof="0"/>
              <a:t>Haga clic para modificar el estilo de título del patrón</a:t>
            </a:r>
            <a:endParaRPr lang="es-ES" noProof="0" dirty="0"/>
          </a:p>
        </p:txBody>
      </p:sp>
      <p:cxnSp>
        <p:nvCxnSpPr>
          <p:cNvPr id="17" name="Conector recto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48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Marcador de texto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2" name="Marcador de fecha 1">
            <a:extLst>
              <a:ext uri="{FF2B5EF4-FFF2-40B4-BE49-F238E27FC236}">
                <a16:creationId xmlns:a16="http://schemas.microsoft.com/office/drawing/2014/main" id="{CA64E0B3-57C5-4DAF-8531-F39610E77C09}"/>
              </a:ext>
            </a:extLst>
          </p:cNvPr>
          <p:cNvSpPr>
            <a:spLocks noGrp="1"/>
          </p:cNvSpPr>
          <p:nvPr>
            <p:ph type="dt" sz="half" idx="14"/>
          </p:nvPr>
        </p:nvSpPr>
        <p:spPr/>
        <p:txBody>
          <a:bodyPr rtlCol="0"/>
          <a:lstStyle/>
          <a:p>
            <a:pPr rtl="0"/>
            <a:fld id="{845086BA-4771-4251-A1A0-95AEDDEBD7A7}" type="datetime4">
              <a:rPr lang="es-ES" noProof="0" smtClean="0">
                <a:latin typeface="+mn-lt"/>
              </a:rPr>
              <a:t>31 de mayo de 2023</a:t>
            </a:fld>
            <a:endParaRPr lang="es-ES" noProof="0" dirty="0">
              <a:latin typeface="+mn-lt"/>
            </a:endParaRPr>
          </a:p>
        </p:txBody>
      </p:sp>
      <p:sp>
        <p:nvSpPr>
          <p:cNvPr id="3" name="Marcador de pie de página 2">
            <a:extLst>
              <a:ext uri="{FF2B5EF4-FFF2-40B4-BE49-F238E27FC236}">
                <a16:creationId xmlns:a16="http://schemas.microsoft.com/office/drawing/2014/main" id="{B7E0EC46-C626-4D58-AB64-0B3B850D1482}"/>
              </a:ext>
            </a:extLst>
          </p:cNvPr>
          <p:cNvSpPr>
            <a:spLocks noGrp="1"/>
          </p:cNvSpPr>
          <p:nvPr>
            <p:ph type="ftr" sz="quarter" idx="15"/>
          </p:nvPr>
        </p:nvSpPr>
        <p:spPr/>
        <p:txBody>
          <a:bodyPr rtlCol="0"/>
          <a:lstStyle/>
          <a:p>
            <a:pPr rtl="0"/>
            <a:r>
              <a:rPr lang="es-ES" noProof="0" dirty="0"/>
              <a:t>Revisión anual</a:t>
            </a:r>
            <a:endParaRPr lang="es-ES" b="0" noProof="0" dirty="0"/>
          </a:p>
        </p:txBody>
      </p:sp>
      <p:sp>
        <p:nvSpPr>
          <p:cNvPr id="4" name="Marcador de número de diapositiva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rtlCol="0"/>
          <a:lstStyle/>
          <a:p>
            <a:pPr rtl="0"/>
            <a:fld id="{294A09A9-5501-47C1-A89A-A340965A2BE2}" type="slidenum">
              <a:rPr lang="es-ES" noProof="0" smtClean="0"/>
              <a:pPr rtl="0"/>
              <a:t>‹Nº›</a:t>
            </a:fld>
            <a:endParaRPr lang="es-ES" noProof="0" dirty="0"/>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canso">
    <p:bg>
      <p:bgPr>
        <a:solidFill>
          <a:schemeClr val="tx1"/>
        </a:solidFill>
        <a:effectLst/>
      </p:bgPr>
    </p:bg>
    <p:spTree>
      <p:nvGrpSpPr>
        <p:cNvPr id="1" name=""/>
        <p:cNvGrpSpPr/>
        <p:nvPr/>
      </p:nvGrpSpPr>
      <p:grpSpPr>
        <a:xfrm>
          <a:off x="0" y="0"/>
          <a:ext cx="0" cy="0"/>
          <a:chOff x="0" y="0"/>
          <a:chExt cx="0" cy="0"/>
        </a:xfrm>
      </p:grpSpPr>
      <p:sp>
        <p:nvSpPr>
          <p:cNvPr id="21" name="Marcador de posición de imagen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p>
            <a:pPr rtl="0"/>
            <a:r>
              <a:rPr lang="es-ES" noProof="0"/>
              <a:t>Haga clic en el icono para agregar una imagen</a:t>
            </a:r>
            <a:endParaRPr lang="es-ES" noProof="0" dirty="0"/>
          </a:p>
        </p:txBody>
      </p:sp>
      <p:sp>
        <p:nvSpPr>
          <p:cNvPr id="18" name="Título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es-ES" noProof="0"/>
              <a:t>Haga clic para modificar el estilo de título del patrón</a:t>
            </a:r>
            <a:endParaRPr lang="es-ES" noProof="0" dirty="0"/>
          </a:p>
        </p:txBody>
      </p:sp>
      <p:cxnSp>
        <p:nvCxnSpPr>
          <p:cNvPr id="20" name="Conector recto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upo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orma libre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4" name="Forma libre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5" name="Forma libre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áfico">
    <p:bg>
      <p:bgPr>
        <a:solidFill>
          <a:schemeClr val="tx1"/>
        </a:solidFill>
        <a:effectLst/>
      </p:bgPr>
    </p:bg>
    <p:spTree>
      <p:nvGrpSpPr>
        <p:cNvPr id="1" name=""/>
        <p:cNvGrpSpPr/>
        <p:nvPr/>
      </p:nvGrpSpPr>
      <p:grpSpPr>
        <a:xfrm>
          <a:off x="0" y="0"/>
          <a:ext cx="0" cy="0"/>
          <a:chOff x="0" y="0"/>
          <a:chExt cx="0" cy="0"/>
        </a:xfrm>
      </p:grpSpPr>
      <p:sp>
        <p:nvSpPr>
          <p:cNvPr id="6" name="Marcador de posición de gráfico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es-ES" noProof="0"/>
              <a:t>Haga clic en el icono para agregar un gráfico</a:t>
            </a:r>
          </a:p>
        </p:txBody>
      </p:sp>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s-ES" noProof="0"/>
              <a:t>Haga clic para editar </a:t>
            </a:r>
          </a:p>
        </p:txBody>
      </p:sp>
      <p:sp>
        <p:nvSpPr>
          <p:cNvPr id="2" name="Marcador de fecha 1">
            <a:extLst>
              <a:ext uri="{FF2B5EF4-FFF2-40B4-BE49-F238E27FC236}">
                <a16:creationId xmlns:a16="http://schemas.microsoft.com/office/drawing/2014/main" id="{371012B1-809A-45CE-9FED-46D08DC8C42B}"/>
              </a:ext>
            </a:extLst>
          </p:cNvPr>
          <p:cNvSpPr>
            <a:spLocks noGrp="1"/>
          </p:cNvSpPr>
          <p:nvPr>
            <p:ph type="dt" sz="half" idx="11"/>
          </p:nvPr>
        </p:nvSpPr>
        <p:spPr/>
        <p:txBody>
          <a:bodyPr rtlCol="0"/>
          <a:lstStyle/>
          <a:p>
            <a:pPr rtl="0"/>
            <a:fld id="{6A99CD11-04C6-421F-AE19-E5D29CCF776B}" type="datetime4">
              <a:rPr lang="es-ES" noProof="0" smtClean="0">
                <a:latin typeface="+mn-lt"/>
              </a:rPr>
              <a:t>31 de mayo de 2023</a:t>
            </a:fld>
            <a:endParaRPr lang="es-ES" noProof="0">
              <a:latin typeface="+mn-lt"/>
            </a:endParaRPr>
          </a:p>
        </p:txBody>
      </p:sp>
      <p:sp>
        <p:nvSpPr>
          <p:cNvPr id="3" name="Marcador de pie de página 2">
            <a:extLst>
              <a:ext uri="{FF2B5EF4-FFF2-40B4-BE49-F238E27FC236}">
                <a16:creationId xmlns:a16="http://schemas.microsoft.com/office/drawing/2014/main" id="{3FB6FA27-6601-4107-A3C9-808CB4430246}"/>
              </a:ext>
            </a:extLst>
          </p:cNvPr>
          <p:cNvSpPr>
            <a:spLocks noGrp="1"/>
          </p:cNvSpPr>
          <p:nvPr>
            <p:ph type="ftr" sz="quarter" idx="12"/>
          </p:nvPr>
        </p:nvSpPr>
        <p:spPr/>
        <p:txBody>
          <a:bodyPr rtlCol="0"/>
          <a:lstStyle/>
          <a:p>
            <a:pPr rtl="0"/>
            <a:r>
              <a:rPr lang="es-ES" noProof="0"/>
              <a:t>Revisión anual</a:t>
            </a:r>
            <a:endParaRPr lang="es-ES" b="0" noProof="0"/>
          </a:p>
        </p:txBody>
      </p:sp>
      <p:sp>
        <p:nvSpPr>
          <p:cNvPr id="4" name="Marcador de número de diapositiva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rtlCol="0"/>
          <a:lstStyle/>
          <a:p>
            <a:pPr rtl="0"/>
            <a:fld id="{294A09A9-5501-47C1-A89A-A340965A2BE2}" type="slidenum">
              <a:rPr lang="es-ES" noProof="0" smtClean="0"/>
              <a:pPr rtl="0"/>
              <a:t>‹Nº›</a:t>
            </a:fld>
            <a:endParaRPr lang="es-ES" noProof="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a">
    <p:bg>
      <p:bgPr>
        <a:solidFill>
          <a:schemeClr val="tx1"/>
        </a:solidFill>
        <a:effectLst/>
      </p:bgPr>
    </p:bg>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s-ES" noProof="0"/>
              <a:t>Haga clic para editar </a:t>
            </a:r>
          </a:p>
        </p:txBody>
      </p:sp>
      <p:sp>
        <p:nvSpPr>
          <p:cNvPr id="9" name="Marcador de título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r>
              <a:rPr lang="es-ES" noProof="0"/>
              <a:t>Haga clic en el icono para agregar una tabla</a:t>
            </a:r>
          </a:p>
        </p:txBody>
      </p:sp>
      <p:sp>
        <p:nvSpPr>
          <p:cNvPr id="2" name="Marcador de fecha 1">
            <a:extLst>
              <a:ext uri="{FF2B5EF4-FFF2-40B4-BE49-F238E27FC236}">
                <a16:creationId xmlns:a16="http://schemas.microsoft.com/office/drawing/2014/main" id="{9B2411D2-78FE-46C1-9EA9-C6A882903B53}"/>
              </a:ext>
            </a:extLst>
          </p:cNvPr>
          <p:cNvSpPr>
            <a:spLocks noGrp="1"/>
          </p:cNvSpPr>
          <p:nvPr>
            <p:ph type="dt" sz="half" idx="11"/>
          </p:nvPr>
        </p:nvSpPr>
        <p:spPr/>
        <p:txBody>
          <a:bodyPr rtlCol="0"/>
          <a:lstStyle/>
          <a:p>
            <a:pPr rtl="0"/>
            <a:fld id="{68820299-DC87-4039-A7B5-9AC50CF7A216}" type="datetime4">
              <a:rPr lang="es-ES" noProof="0" smtClean="0">
                <a:latin typeface="+mn-lt"/>
              </a:rPr>
              <a:t>31 de mayo de 2023</a:t>
            </a:fld>
            <a:endParaRPr lang="es-ES" noProof="0">
              <a:latin typeface="+mn-lt"/>
            </a:endParaRPr>
          </a:p>
        </p:txBody>
      </p:sp>
      <p:sp>
        <p:nvSpPr>
          <p:cNvPr id="3" name="Marcador de pie de página 2">
            <a:extLst>
              <a:ext uri="{FF2B5EF4-FFF2-40B4-BE49-F238E27FC236}">
                <a16:creationId xmlns:a16="http://schemas.microsoft.com/office/drawing/2014/main" id="{C04DAF8F-82DB-4DBE-9041-71217A4516CB}"/>
              </a:ext>
            </a:extLst>
          </p:cNvPr>
          <p:cNvSpPr>
            <a:spLocks noGrp="1"/>
          </p:cNvSpPr>
          <p:nvPr>
            <p:ph type="ftr" sz="quarter" idx="12"/>
          </p:nvPr>
        </p:nvSpPr>
        <p:spPr/>
        <p:txBody>
          <a:bodyPr rtlCol="0"/>
          <a:lstStyle/>
          <a:p>
            <a:pPr rtl="0"/>
            <a:r>
              <a:rPr lang="es-ES" noProof="0"/>
              <a:t>Revisión anual</a:t>
            </a:r>
            <a:endParaRPr lang="es-ES" b="0" noProof="0"/>
          </a:p>
        </p:txBody>
      </p:sp>
      <p:sp>
        <p:nvSpPr>
          <p:cNvPr id="4" name="Marcador de número de diapositiva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rtlCol="0"/>
          <a:lstStyle/>
          <a:p>
            <a:pPr rtl="0"/>
            <a:fld id="{294A09A9-5501-47C1-A89A-A340965A2BE2}" type="slidenum">
              <a:rPr lang="es-ES" noProof="0" smtClean="0"/>
              <a:pPr rtl="0"/>
              <a:t>‹Nº›</a:t>
            </a:fld>
            <a:endParaRPr lang="es-ES" noProof="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ita">
    <p:bg>
      <p:bgPr>
        <a:solidFill>
          <a:schemeClr val="tx1"/>
        </a:solidFill>
        <a:effectLst/>
      </p:bgPr>
    </p:bg>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es-ES" noProof="0"/>
              <a:t>Haga clic para modificar el estilo de título del patrón</a:t>
            </a:r>
            <a:endParaRPr lang="es-ES" noProof="0" dirty="0"/>
          </a:p>
        </p:txBody>
      </p:sp>
      <p:sp>
        <p:nvSpPr>
          <p:cNvPr id="10" name="Cuadro de texto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pPr rtl="0"/>
            <a:r>
              <a:rPr lang="es-ES" sz="20000" b="1" noProof="0" dirty="0">
                <a:solidFill>
                  <a:schemeClr val="bg1"/>
                </a:solidFill>
              </a:rPr>
              <a:t>“</a:t>
            </a:r>
          </a:p>
        </p:txBody>
      </p:sp>
      <p:grpSp>
        <p:nvGrpSpPr>
          <p:cNvPr id="18" name="Grupo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forma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0" name="Forma libre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1" name="Forma libre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2" name="Forma libre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s-ES" noProof="0" dirty="0"/>
            </a:p>
          </p:txBody>
        </p:sp>
        <p:sp>
          <p:nvSpPr>
            <p:cNvPr id="23" name="Forma libre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grpSp>
        <p:nvGrpSpPr>
          <p:cNvPr id="24" name="Grupo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orma libre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6" name="Forma libre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7" name="Forma libre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quipo">
    <p:bg>
      <p:bgPr>
        <a:solidFill>
          <a:schemeClr val="tx1"/>
        </a:solidFill>
        <a:effectLst/>
      </p:bgPr>
    </p:bg>
    <p:spTree>
      <p:nvGrpSpPr>
        <p:cNvPr id="1" name=""/>
        <p:cNvGrpSpPr/>
        <p:nvPr/>
      </p:nvGrpSpPr>
      <p:grpSpPr>
        <a:xfrm>
          <a:off x="0" y="0"/>
          <a:ext cx="0" cy="0"/>
          <a:chOff x="0" y="0"/>
          <a:chExt cx="0" cy="0"/>
        </a:xfrm>
      </p:grpSpPr>
      <p:grpSp>
        <p:nvGrpSpPr>
          <p:cNvPr id="25" name="Grupo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orma libre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7" name="Forma libre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36" name="Forma libre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38" name="Marcador de posición de imagen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es-ES" noProof="0"/>
              <a:t>Haga clic en el icono para agregar una imagen</a:t>
            </a:r>
            <a:endParaRPr lang="es-ES" noProof="0" dirty="0"/>
          </a:p>
        </p:txBody>
      </p:sp>
      <p:sp>
        <p:nvSpPr>
          <p:cNvPr id="61" name="Título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s-ES" noProof="0"/>
              <a:t>Haga clic para modificar el estilo de título del patrón</a:t>
            </a:r>
            <a:endParaRPr lang="es-ES" noProof="0" dirty="0"/>
          </a:p>
        </p:txBody>
      </p:sp>
      <p:cxnSp>
        <p:nvCxnSpPr>
          <p:cNvPr id="62" name="Conector recto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Marcador de posición de imagen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es-ES" noProof="0"/>
              <a:t>Haga clic en el icono para agregar una imagen</a:t>
            </a:r>
            <a:endParaRPr lang="es-ES" noProof="0" dirty="0"/>
          </a:p>
        </p:txBody>
      </p:sp>
      <p:sp>
        <p:nvSpPr>
          <p:cNvPr id="72" name="Marcador de texto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73" name="Marcador de texto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74" name="Marcador de texto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75" name="Marcador de texto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76" name="Marcador de texto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77" name="Marcador de texto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78" name="Marcador de texto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79" name="Marcador de texto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grpSp>
        <p:nvGrpSpPr>
          <p:cNvPr id="23" name="Grupo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forma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9" name="Forma libre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30" name="Forma libre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31" name="Forma libre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s-ES" noProof="0" dirty="0"/>
            </a:p>
          </p:txBody>
        </p:sp>
        <p:sp>
          <p:nvSpPr>
            <p:cNvPr id="32" name="Forma libre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66" name="Marcador de posición de imagen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es-ES" noProof="0"/>
              <a:t>Haga clic en el icono para agregar una imagen</a:t>
            </a:r>
            <a:endParaRPr lang="es-ES" noProof="0" dirty="0"/>
          </a:p>
        </p:txBody>
      </p:sp>
      <p:sp>
        <p:nvSpPr>
          <p:cNvPr id="69" name="Marcador de posición de imagen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es-ES" noProof="0"/>
              <a:t>Haga clic en el icono para agregar una imagen</a:t>
            </a:r>
            <a:endParaRPr lang="es-ES" noProof="0" dirty="0"/>
          </a:p>
        </p:txBody>
      </p:sp>
      <p:sp>
        <p:nvSpPr>
          <p:cNvPr id="2" name="Marcador de fecha 1">
            <a:extLst>
              <a:ext uri="{FF2B5EF4-FFF2-40B4-BE49-F238E27FC236}">
                <a16:creationId xmlns:a16="http://schemas.microsoft.com/office/drawing/2014/main" id="{8ED89364-B1CB-4E72-A6BB-95A34B50661C}"/>
              </a:ext>
            </a:extLst>
          </p:cNvPr>
          <p:cNvSpPr>
            <a:spLocks noGrp="1"/>
          </p:cNvSpPr>
          <p:nvPr>
            <p:ph type="dt" sz="half" idx="32"/>
          </p:nvPr>
        </p:nvSpPr>
        <p:spPr/>
        <p:txBody>
          <a:bodyPr rtlCol="0"/>
          <a:lstStyle/>
          <a:p>
            <a:pPr rtl="0"/>
            <a:fld id="{7BEA095D-F9AB-465B-A2BC-526B797F4865}" type="datetime4">
              <a:rPr lang="es-ES" noProof="0" smtClean="0">
                <a:latin typeface="+mn-lt"/>
              </a:rPr>
              <a:t>31 de mayo de 2023</a:t>
            </a:fld>
            <a:endParaRPr lang="es-ES" noProof="0" dirty="0">
              <a:latin typeface="+mn-lt"/>
            </a:endParaRPr>
          </a:p>
        </p:txBody>
      </p:sp>
      <p:sp>
        <p:nvSpPr>
          <p:cNvPr id="3" name="Marcador de pie de página 2">
            <a:extLst>
              <a:ext uri="{FF2B5EF4-FFF2-40B4-BE49-F238E27FC236}">
                <a16:creationId xmlns:a16="http://schemas.microsoft.com/office/drawing/2014/main" id="{8E09328F-B310-4BF3-883E-BA9A39676AF2}"/>
              </a:ext>
            </a:extLst>
          </p:cNvPr>
          <p:cNvSpPr>
            <a:spLocks noGrp="1"/>
          </p:cNvSpPr>
          <p:nvPr>
            <p:ph type="ftr" sz="quarter" idx="33"/>
          </p:nvPr>
        </p:nvSpPr>
        <p:spPr/>
        <p:txBody>
          <a:bodyPr rtlCol="0"/>
          <a:lstStyle/>
          <a:p>
            <a:pPr rtl="0"/>
            <a:r>
              <a:rPr lang="es-ES" noProof="0" dirty="0"/>
              <a:t>Revisión anual</a:t>
            </a:r>
            <a:endParaRPr lang="es-ES" b="0" noProof="0" dirty="0"/>
          </a:p>
        </p:txBody>
      </p:sp>
      <p:sp>
        <p:nvSpPr>
          <p:cNvPr id="4" name="Marcador de número de diapositiva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rtlCol="0"/>
          <a:lstStyle/>
          <a:p>
            <a:pPr rtl="0"/>
            <a:fld id="{294A09A9-5501-47C1-A89A-A340965A2BE2}" type="slidenum">
              <a:rPr lang="es-ES" noProof="0" smtClean="0"/>
              <a:pPr rtl="0"/>
              <a:t>‹Nº›</a:t>
            </a:fld>
            <a:endParaRPr lang="es-ES" noProof="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scala de tiempo ">
    <p:bg>
      <p:bgPr>
        <a:solidFill>
          <a:schemeClr val="tx1"/>
        </a:solidFill>
        <a:effectLst/>
      </p:bgPr>
    </p:bg>
    <p:spTree>
      <p:nvGrpSpPr>
        <p:cNvPr id="1" name=""/>
        <p:cNvGrpSpPr/>
        <p:nvPr/>
      </p:nvGrpSpPr>
      <p:grpSpPr>
        <a:xfrm>
          <a:off x="0" y="0"/>
          <a:ext cx="0" cy="0"/>
          <a:chOff x="0" y="0"/>
          <a:chExt cx="0" cy="0"/>
        </a:xfrm>
      </p:grpSpPr>
      <p:cxnSp>
        <p:nvCxnSpPr>
          <p:cNvPr id="21" name="Conector recto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ítulo 1">
            <a:extLst>
              <a:ext uri="{FF2B5EF4-FFF2-40B4-BE49-F238E27FC236}">
                <a16:creationId xmlns:a16="http://schemas.microsoft.com/office/drawing/2014/main" id="{46EEE005-F78A-9D4F-B159-964376C387DD}"/>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s-ES" noProof="0"/>
              <a:t>Haga clic para editar </a:t>
            </a:r>
          </a:p>
        </p:txBody>
      </p:sp>
      <p:sp>
        <p:nvSpPr>
          <p:cNvPr id="96" name="Marcador de texto 29">
            <a:extLst>
              <a:ext uri="{FF2B5EF4-FFF2-40B4-BE49-F238E27FC236}">
                <a16:creationId xmlns:a16="http://schemas.microsoft.com/office/drawing/2014/main" id="{FC61536F-8EA7-5A48-AF76-8B0E251BD8CB}"/>
              </a:ext>
            </a:extLst>
          </p:cNvPr>
          <p:cNvSpPr>
            <a:spLocks noGrp="1"/>
          </p:cNvSpPr>
          <p:nvPr>
            <p:ph type="body" sz="quarter" idx="12" hasCustomPrompt="1"/>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editar </a:t>
            </a:r>
          </a:p>
        </p:txBody>
      </p:sp>
      <p:sp>
        <p:nvSpPr>
          <p:cNvPr id="97" name="Marcador de texto 29">
            <a:extLst>
              <a:ext uri="{FF2B5EF4-FFF2-40B4-BE49-F238E27FC236}">
                <a16:creationId xmlns:a16="http://schemas.microsoft.com/office/drawing/2014/main" id="{64FFD994-BD97-ED49-8607-286ECBB1CDA3}"/>
              </a:ext>
            </a:extLst>
          </p:cNvPr>
          <p:cNvSpPr>
            <a:spLocks noGrp="1"/>
          </p:cNvSpPr>
          <p:nvPr>
            <p:ph type="body" sz="quarter" idx="11" hasCustomPrompt="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s-ES" noProof="0"/>
              <a:t>Haga clic para editar </a:t>
            </a:r>
          </a:p>
        </p:txBody>
      </p:sp>
      <p:sp>
        <p:nvSpPr>
          <p:cNvPr id="102" name="Marcador de texto 29">
            <a:extLst>
              <a:ext uri="{FF2B5EF4-FFF2-40B4-BE49-F238E27FC236}">
                <a16:creationId xmlns:a16="http://schemas.microsoft.com/office/drawing/2014/main" id="{D1ADE805-BFBC-ED47-B9CB-6CB2FF02E868}"/>
              </a:ext>
            </a:extLst>
          </p:cNvPr>
          <p:cNvSpPr>
            <a:spLocks noGrp="1"/>
          </p:cNvSpPr>
          <p:nvPr>
            <p:ph type="body" sz="quarter" idx="30" hasCustomPrompt="1"/>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editar </a:t>
            </a:r>
          </a:p>
        </p:txBody>
      </p:sp>
      <p:sp>
        <p:nvSpPr>
          <p:cNvPr id="103" name="Marcador de texto 29">
            <a:extLst>
              <a:ext uri="{FF2B5EF4-FFF2-40B4-BE49-F238E27FC236}">
                <a16:creationId xmlns:a16="http://schemas.microsoft.com/office/drawing/2014/main" id="{334A3589-641F-F547-891B-149579153B75}"/>
              </a:ext>
            </a:extLst>
          </p:cNvPr>
          <p:cNvSpPr>
            <a:spLocks noGrp="1"/>
          </p:cNvSpPr>
          <p:nvPr>
            <p:ph type="body" sz="quarter" idx="31" hasCustomPrompt="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s-ES" noProof="0"/>
              <a:t>Haga clic para editar </a:t>
            </a:r>
          </a:p>
        </p:txBody>
      </p:sp>
      <p:sp>
        <p:nvSpPr>
          <p:cNvPr id="106" name="Marcador de texto 29">
            <a:extLst>
              <a:ext uri="{FF2B5EF4-FFF2-40B4-BE49-F238E27FC236}">
                <a16:creationId xmlns:a16="http://schemas.microsoft.com/office/drawing/2014/main" id="{A63F8454-D12E-A641-ABD0-8977D3F5EC05}"/>
              </a:ext>
            </a:extLst>
          </p:cNvPr>
          <p:cNvSpPr>
            <a:spLocks noGrp="1"/>
          </p:cNvSpPr>
          <p:nvPr>
            <p:ph type="body" sz="quarter" idx="32" hasCustomPrompt="1"/>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editar </a:t>
            </a:r>
          </a:p>
        </p:txBody>
      </p:sp>
      <p:sp>
        <p:nvSpPr>
          <p:cNvPr id="107" name="Marcador de texto 29">
            <a:extLst>
              <a:ext uri="{FF2B5EF4-FFF2-40B4-BE49-F238E27FC236}">
                <a16:creationId xmlns:a16="http://schemas.microsoft.com/office/drawing/2014/main" id="{F35AA15D-DBAD-9840-8764-A5B6D486A234}"/>
              </a:ext>
            </a:extLst>
          </p:cNvPr>
          <p:cNvSpPr>
            <a:spLocks noGrp="1"/>
          </p:cNvSpPr>
          <p:nvPr>
            <p:ph type="body" sz="quarter" idx="33" hasCustomPrompt="1"/>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s-ES" noProof="0"/>
              <a:t>Haga clic para editar </a:t>
            </a:r>
          </a:p>
        </p:txBody>
      </p:sp>
      <p:sp>
        <p:nvSpPr>
          <p:cNvPr id="108" name="Marcador de texto 29">
            <a:extLst>
              <a:ext uri="{FF2B5EF4-FFF2-40B4-BE49-F238E27FC236}">
                <a16:creationId xmlns:a16="http://schemas.microsoft.com/office/drawing/2014/main" id="{8357CA0F-1A55-B145-8305-562F0DF22543}"/>
              </a:ext>
            </a:extLst>
          </p:cNvPr>
          <p:cNvSpPr>
            <a:spLocks noGrp="1"/>
          </p:cNvSpPr>
          <p:nvPr>
            <p:ph type="body" sz="quarter" idx="34" hasCustomPrompt="1"/>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s-ES" noProof="0"/>
              <a:t>Haga clic para editar </a:t>
            </a:r>
          </a:p>
        </p:txBody>
      </p:sp>
      <p:sp>
        <p:nvSpPr>
          <p:cNvPr id="109" name="Marcador de texto 29">
            <a:extLst>
              <a:ext uri="{FF2B5EF4-FFF2-40B4-BE49-F238E27FC236}">
                <a16:creationId xmlns:a16="http://schemas.microsoft.com/office/drawing/2014/main" id="{D6C49F6F-AF28-8942-8442-8F54A1DC388B}"/>
              </a:ext>
            </a:extLst>
          </p:cNvPr>
          <p:cNvSpPr>
            <a:spLocks noGrp="1"/>
          </p:cNvSpPr>
          <p:nvPr>
            <p:ph type="body" sz="quarter" idx="35" hasCustomPrompt="1"/>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s-ES" noProof="0"/>
              <a:t>Haga clic para editar </a:t>
            </a:r>
          </a:p>
        </p:txBody>
      </p:sp>
      <p:cxnSp>
        <p:nvCxnSpPr>
          <p:cNvPr id="8" name="Conector recto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ángulo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7" name="Rectángulo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7" name="Rectángulo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9" name="Rectángulo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Marcador de fecha 1">
            <a:extLst>
              <a:ext uri="{FF2B5EF4-FFF2-40B4-BE49-F238E27FC236}">
                <a16:creationId xmlns:a16="http://schemas.microsoft.com/office/drawing/2014/main" id="{21DC2552-C347-4C3D-8C92-4A6981227C0E}"/>
              </a:ext>
            </a:extLst>
          </p:cNvPr>
          <p:cNvSpPr>
            <a:spLocks noGrp="1"/>
          </p:cNvSpPr>
          <p:nvPr>
            <p:ph type="dt" sz="half" idx="36"/>
          </p:nvPr>
        </p:nvSpPr>
        <p:spPr/>
        <p:txBody>
          <a:bodyPr rtlCol="0"/>
          <a:lstStyle/>
          <a:p>
            <a:pPr rtl="0"/>
            <a:fld id="{F99D83C0-D2D5-496F-A305-9D3513BEF95B}" type="datetime4">
              <a:rPr lang="es-ES" noProof="0" smtClean="0">
                <a:latin typeface="+mn-lt"/>
              </a:rPr>
              <a:t>31 de mayo de 2023</a:t>
            </a:fld>
            <a:endParaRPr lang="es-ES" noProof="0">
              <a:latin typeface="+mn-lt"/>
            </a:endParaRPr>
          </a:p>
        </p:txBody>
      </p:sp>
      <p:sp>
        <p:nvSpPr>
          <p:cNvPr id="3" name="Marcador de pie de página 2">
            <a:extLst>
              <a:ext uri="{FF2B5EF4-FFF2-40B4-BE49-F238E27FC236}">
                <a16:creationId xmlns:a16="http://schemas.microsoft.com/office/drawing/2014/main" id="{A5B7C35C-F3E4-4522-8711-16E4F9052C2C}"/>
              </a:ext>
            </a:extLst>
          </p:cNvPr>
          <p:cNvSpPr>
            <a:spLocks noGrp="1"/>
          </p:cNvSpPr>
          <p:nvPr>
            <p:ph type="ftr" sz="quarter" idx="37"/>
          </p:nvPr>
        </p:nvSpPr>
        <p:spPr/>
        <p:txBody>
          <a:bodyPr rtlCol="0"/>
          <a:lstStyle/>
          <a:p>
            <a:pPr rtl="0"/>
            <a:r>
              <a:rPr lang="es-ES" noProof="0"/>
              <a:t>Revisión anual</a:t>
            </a:r>
            <a:endParaRPr lang="es-ES" b="0" noProof="0"/>
          </a:p>
        </p:txBody>
      </p:sp>
      <p:sp>
        <p:nvSpPr>
          <p:cNvPr id="4" name="Marcador de número de diapositiva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rtlCol="0"/>
          <a:lstStyle/>
          <a:p>
            <a:pPr rtl="0"/>
            <a:fld id="{294A09A9-5501-47C1-A89A-A340965A2BE2}" type="slidenum">
              <a:rPr lang="es-ES" noProof="0" smtClean="0"/>
              <a:pPr rtl="0"/>
              <a:t>‹Nº›</a:t>
            </a:fld>
            <a:endParaRPr lang="es-ES" noProof="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orma libre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1" name="Forma libre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22" name="Forma libre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32" name="Título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s-ES" noProof="0"/>
              <a:t>Haga clic para modificar el estilo de título del patrón</a:t>
            </a:r>
            <a:endParaRPr lang="es-ES" noProof="0" dirty="0"/>
          </a:p>
        </p:txBody>
      </p:sp>
      <p:cxnSp>
        <p:nvCxnSpPr>
          <p:cNvPr id="33" name="Conector recto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Marcador de texto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5" name="Marcador de texto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7" name="Marcador de contenido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s-ES" noProof="0"/>
              <a:t>Haga clic para modificar los estilos de texto del patrón</a:t>
            </a:r>
          </a:p>
        </p:txBody>
      </p:sp>
      <p:sp>
        <p:nvSpPr>
          <p:cNvPr id="28" name="Marcador de posición de contenido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s-ES" noProof="0"/>
              <a:t>Haga clic para modificar los estilos de texto del patrón</a:t>
            </a:r>
          </a:p>
        </p:txBody>
      </p:sp>
      <p:cxnSp>
        <p:nvCxnSpPr>
          <p:cNvPr id="15" name="Conector recto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Marcador de fecha 1">
            <a:extLst>
              <a:ext uri="{FF2B5EF4-FFF2-40B4-BE49-F238E27FC236}">
                <a16:creationId xmlns:a16="http://schemas.microsoft.com/office/drawing/2014/main" id="{4914D182-A7DD-4F7B-B207-262854316EDA}"/>
              </a:ext>
            </a:extLst>
          </p:cNvPr>
          <p:cNvSpPr>
            <a:spLocks noGrp="1"/>
          </p:cNvSpPr>
          <p:nvPr>
            <p:ph type="dt" sz="half" idx="14"/>
          </p:nvPr>
        </p:nvSpPr>
        <p:spPr/>
        <p:txBody>
          <a:bodyPr rtlCol="0"/>
          <a:lstStyle/>
          <a:p>
            <a:pPr rtl="0"/>
            <a:fld id="{7F69136C-C4B2-45F2-BCFC-515A0853BD43}" type="datetime4">
              <a:rPr lang="es-ES" noProof="0" smtClean="0">
                <a:latin typeface="+mn-lt"/>
              </a:rPr>
              <a:t>31 de mayo de 2023</a:t>
            </a:fld>
            <a:endParaRPr lang="es-ES" noProof="0" dirty="0">
              <a:latin typeface="+mn-lt"/>
            </a:endParaRPr>
          </a:p>
        </p:txBody>
      </p:sp>
      <p:sp>
        <p:nvSpPr>
          <p:cNvPr id="3" name="Marcador de pie de página 2">
            <a:extLst>
              <a:ext uri="{FF2B5EF4-FFF2-40B4-BE49-F238E27FC236}">
                <a16:creationId xmlns:a16="http://schemas.microsoft.com/office/drawing/2014/main" id="{10B29252-5D0B-4B9D-9FBD-8EC0929FE096}"/>
              </a:ext>
            </a:extLst>
          </p:cNvPr>
          <p:cNvSpPr>
            <a:spLocks noGrp="1"/>
          </p:cNvSpPr>
          <p:nvPr>
            <p:ph type="ftr" sz="quarter" idx="15"/>
          </p:nvPr>
        </p:nvSpPr>
        <p:spPr/>
        <p:txBody>
          <a:bodyPr rtlCol="0"/>
          <a:lstStyle/>
          <a:p>
            <a:pPr rtl="0"/>
            <a:r>
              <a:rPr lang="es-ES" noProof="0" dirty="0"/>
              <a:t>Revisión anual</a:t>
            </a:r>
            <a:endParaRPr lang="es-ES" b="0" noProof="0" dirty="0"/>
          </a:p>
        </p:txBody>
      </p:sp>
      <p:sp>
        <p:nvSpPr>
          <p:cNvPr id="4" name="Marcador de número de diapositiva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rtlCol="0"/>
          <a:lstStyle/>
          <a:p>
            <a:pPr rtl="0"/>
            <a:fld id="{294A09A9-5501-47C1-A89A-A340965A2BE2}" type="slidenum">
              <a:rPr lang="es-ES" noProof="0" smtClean="0"/>
              <a:pPr rtl="0"/>
              <a:t>‹Nº›</a:t>
            </a:fld>
            <a:endParaRPr lang="es-ES" noProof="0"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upo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orma libre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39" name="Forma libre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40" name="Forma libre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32" name="Título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s-ES" noProof="0"/>
              <a:t>Haga clic para modificar el estilo de título del patrón</a:t>
            </a:r>
            <a:endParaRPr lang="es-ES" noProof="0" dirty="0"/>
          </a:p>
        </p:txBody>
      </p:sp>
      <p:cxnSp>
        <p:nvCxnSpPr>
          <p:cNvPr id="33" name="Conector recto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Marcador de texto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s-ES" noProof="0"/>
              <a:t>Haga clic para modificar los estilos de texto del patrón</a:t>
            </a:r>
          </a:p>
        </p:txBody>
      </p:sp>
      <p:sp>
        <p:nvSpPr>
          <p:cNvPr id="27" name="Marcador de contenido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s-ES" noProof="0"/>
              <a:t>Haga clic para modificar los estilos de texto del patrón</a:t>
            </a:r>
          </a:p>
        </p:txBody>
      </p:sp>
      <p:sp>
        <p:nvSpPr>
          <p:cNvPr id="20" name="Marcador de texto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s-ES" noProof="0"/>
              <a:t>Haga clic para modificar los estilos de texto del patrón</a:t>
            </a:r>
          </a:p>
        </p:txBody>
      </p:sp>
      <p:sp>
        <p:nvSpPr>
          <p:cNvPr id="21" name="Marcador de contenido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s-ES" noProof="0"/>
              <a:t>Haga clic para modificar los estilos de texto del patrón</a:t>
            </a:r>
          </a:p>
        </p:txBody>
      </p:sp>
      <p:sp>
        <p:nvSpPr>
          <p:cNvPr id="22" name="Marcador de texto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s-ES" noProof="0"/>
              <a:t>Haga clic para modificar los estilos de texto del patrón</a:t>
            </a:r>
          </a:p>
        </p:txBody>
      </p:sp>
      <p:sp>
        <p:nvSpPr>
          <p:cNvPr id="24" name="Marcador de posición de contenido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s-ES" noProof="0"/>
              <a:t>Haga clic para modificar los estilos de texto del patrón</a:t>
            </a:r>
          </a:p>
        </p:txBody>
      </p:sp>
      <p:cxnSp>
        <p:nvCxnSpPr>
          <p:cNvPr id="26" name="Conector recto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Conector recto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Marcador de fecha 1">
            <a:extLst>
              <a:ext uri="{FF2B5EF4-FFF2-40B4-BE49-F238E27FC236}">
                <a16:creationId xmlns:a16="http://schemas.microsoft.com/office/drawing/2014/main" id="{F0FA07F3-F8E4-4505-85EC-22734AC68792}"/>
              </a:ext>
            </a:extLst>
          </p:cNvPr>
          <p:cNvSpPr>
            <a:spLocks noGrp="1"/>
          </p:cNvSpPr>
          <p:nvPr>
            <p:ph type="dt" sz="half" idx="14"/>
          </p:nvPr>
        </p:nvSpPr>
        <p:spPr/>
        <p:txBody>
          <a:bodyPr rtlCol="0"/>
          <a:lstStyle/>
          <a:p>
            <a:pPr rtl="0"/>
            <a:fld id="{846AC6E8-C089-4970-88B6-A9DF4F2A5ECC}" type="datetime4">
              <a:rPr lang="es-ES" noProof="0" smtClean="0">
                <a:latin typeface="+mn-lt"/>
              </a:rPr>
              <a:t>31 de mayo de 2023</a:t>
            </a:fld>
            <a:endParaRPr lang="es-ES" noProof="0" dirty="0">
              <a:latin typeface="+mn-lt"/>
            </a:endParaRPr>
          </a:p>
        </p:txBody>
      </p:sp>
      <p:sp>
        <p:nvSpPr>
          <p:cNvPr id="3" name="Marcador de pie de página 2">
            <a:extLst>
              <a:ext uri="{FF2B5EF4-FFF2-40B4-BE49-F238E27FC236}">
                <a16:creationId xmlns:a16="http://schemas.microsoft.com/office/drawing/2014/main" id="{D5165D22-FEF5-4F30-8822-5D2378806A9B}"/>
              </a:ext>
            </a:extLst>
          </p:cNvPr>
          <p:cNvSpPr>
            <a:spLocks noGrp="1"/>
          </p:cNvSpPr>
          <p:nvPr>
            <p:ph type="ftr" sz="quarter" idx="15"/>
          </p:nvPr>
        </p:nvSpPr>
        <p:spPr/>
        <p:txBody>
          <a:bodyPr rtlCol="0"/>
          <a:lstStyle/>
          <a:p>
            <a:pPr rtl="0"/>
            <a:r>
              <a:rPr lang="es-ES" noProof="0" dirty="0"/>
              <a:t>Revisión anual</a:t>
            </a:r>
            <a:endParaRPr lang="es-ES" b="0" noProof="0" dirty="0"/>
          </a:p>
        </p:txBody>
      </p:sp>
      <p:sp>
        <p:nvSpPr>
          <p:cNvPr id="4" name="Marcador de número de diapositiva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rtlCol="0"/>
          <a:lstStyle/>
          <a:p>
            <a:pPr rtl="0"/>
            <a:fld id="{294A09A9-5501-47C1-A89A-A340965A2BE2}" type="slidenum">
              <a:rPr lang="es-ES" noProof="0" smtClean="0"/>
              <a:pPr rtl="0"/>
              <a:t>‹Nº›</a:t>
            </a:fld>
            <a:endParaRPr lang="es-ES" noProof="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sumen ">
    <p:bg>
      <p:bgPr>
        <a:solidFill>
          <a:schemeClr val="tx1"/>
        </a:solidFill>
        <a:effectLst/>
      </p:bgPr>
    </p:bg>
    <p:spTree>
      <p:nvGrpSpPr>
        <p:cNvPr id="1" name=""/>
        <p:cNvGrpSpPr/>
        <p:nvPr/>
      </p:nvGrpSpPr>
      <p:grpSpPr>
        <a:xfrm>
          <a:off x="0" y="0"/>
          <a:ext cx="0" cy="0"/>
          <a:chOff x="0" y="0"/>
          <a:chExt cx="0" cy="0"/>
        </a:xfrm>
      </p:grpSpPr>
      <p:sp>
        <p:nvSpPr>
          <p:cNvPr id="32" name="Título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s-ES" noProof="0"/>
              <a:t>Haga clic para modificar el estilo de título del patrón</a:t>
            </a:r>
            <a:endParaRPr lang="es-ES" noProof="0" dirty="0"/>
          </a:p>
        </p:txBody>
      </p:sp>
      <p:cxnSp>
        <p:nvCxnSpPr>
          <p:cNvPr id="33" name="Conector recto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Marcador de texto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es-ES" noProof="0"/>
              <a:t>Haga clic para modificar los estilos de texto del patrón</a:t>
            </a:r>
          </a:p>
        </p:txBody>
      </p:sp>
      <p:grpSp>
        <p:nvGrpSpPr>
          <p:cNvPr id="15" name="Grupo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orma libre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17" name="Forma libre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18" name="Forma libre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
        <p:nvSpPr>
          <p:cNvPr id="4" name="Marcador de texto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s-ES" noProof="0"/>
              <a:t>Haga clic para modificar los estilos de texto del patrón</a:t>
            </a:r>
          </a:p>
        </p:txBody>
      </p:sp>
      <p:sp>
        <p:nvSpPr>
          <p:cNvPr id="21" name="Marcador de texto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es-ES" noProof="0"/>
              <a:t>Haga clic para modificar los estilos de texto del patrón</a:t>
            </a:r>
          </a:p>
        </p:txBody>
      </p:sp>
      <p:sp>
        <p:nvSpPr>
          <p:cNvPr id="22" name="Marcador de texto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s-ES" noProof="0"/>
              <a:t>Haga clic para modificar los estilos de texto del patrón</a:t>
            </a:r>
          </a:p>
        </p:txBody>
      </p:sp>
      <p:sp>
        <p:nvSpPr>
          <p:cNvPr id="23" name="Marcador de texto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es-ES" noProof="0"/>
              <a:t>Haga clic para modificar los estilos de texto del patrón</a:t>
            </a:r>
          </a:p>
        </p:txBody>
      </p:sp>
      <p:sp>
        <p:nvSpPr>
          <p:cNvPr id="24" name="Marcador de texto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s-ES" noProof="0"/>
              <a:t>Haga clic para modificar los estilos de texto del patrón</a:t>
            </a:r>
          </a:p>
        </p:txBody>
      </p:sp>
      <p:sp>
        <p:nvSpPr>
          <p:cNvPr id="25" name="Marcador de texto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es-ES" noProof="0"/>
              <a:t>Haga clic para modificar los estilos de texto del patrón</a:t>
            </a:r>
          </a:p>
        </p:txBody>
      </p:sp>
      <p:sp>
        <p:nvSpPr>
          <p:cNvPr id="26" name="Marcador de texto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s-ES" noProof="0"/>
              <a:t>Haga clic para modificar los estilos de texto del patrón</a:t>
            </a:r>
          </a:p>
        </p:txBody>
      </p:sp>
      <p:sp>
        <p:nvSpPr>
          <p:cNvPr id="27" name="Marcador de texto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es-ES" noProof="0"/>
              <a:t>Haga clic para modificar los estilos de texto del patrón</a:t>
            </a:r>
          </a:p>
        </p:txBody>
      </p:sp>
      <p:sp>
        <p:nvSpPr>
          <p:cNvPr id="28" name="Marcador de texto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s-ES" noProof="0"/>
              <a:t>Haga clic para modificar los estilos de texto del patrón</a:t>
            </a:r>
          </a:p>
        </p:txBody>
      </p:sp>
      <p:sp>
        <p:nvSpPr>
          <p:cNvPr id="2" name="Marcador de fecha 1">
            <a:extLst>
              <a:ext uri="{FF2B5EF4-FFF2-40B4-BE49-F238E27FC236}">
                <a16:creationId xmlns:a16="http://schemas.microsoft.com/office/drawing/2014/main" id="{EC45E38A-5516-4C3E-88FC-0DCBD876054B}"/>
              </a:ext>
            </a:extLst>
          </p:cNvPr>
          <p:cNvSpPr>
            <a:spLocks noGrp="1"/>
          </p:cNvSpPr>
          <p:nvPr>
            <p:ph type="dt" sz="half" idx="21"/>
          </p:nvPr>
        </p:nvSpPr>
        <p:spPr/>
        <p:txBody>
          <a:bodyPr rtlCol="0"/>
          <a:lstStyle/>
          <a:p>
            <a:pPr rtl="0"/>
            <a:fld id="{49053CBC-2B39-42EE-A9ED-10AB05B9208E}" type="datetime4">
              <a:rPr lang="es-ES" noProof="0" smtClean="0">
                <a:latin typeface="+mn-lt"/>
              </a:rPr>
              <a:t>31 de mayo de 2023</a:t>
            </a:fld>
            <a:endParaRPr lang="es-ES" noProof="0" dirty="0">
              <a:latin typeface="+mn-lt"/>
            </a:endParaRPr>
          </a:p>
        </p:txBody>
      </p:sp>
      <p:sp>
        <p:nvSpPr>
          <p:cNvPr id="5" name="Marcador de pie de página 4">
            <a:extLst>
              <a:ext uri="{FF2B5EF4-FFF2-40B4-BE49-F238E27FC236}">
                <a16:creationId xmlns:a16="http://schemas.microsoft.com/office/drawing/2014/main" id="{14225273-038D-4F51-A093-83D80104F21A}"/>
              </a:ext>
            </a:extLst>
          </p:cNvPr>
          <p:cNvSpPr>
            <a:spLocks noGrp="1"/>
          </p:cNvSpPr>
          <p:nvPr>
            <p:ph type="ftr" sz="quarter" idx="22"/>
          </p:nvPr>
        </p:nvSpPr>
        <p:spPr/>
        <p:txBody>
          <a:bodyPr rtlCol="0"/>
          <a:lstStyle/>
          <a:p>
            <a:pPr rtl="0"/>
            <a:r>
              <a:rPr lang="es-ES" noProof="0" dirty="0"/>
              <a:t>Revisión anual</a:t>
            </a:r>
            <a:endParaRPr lang="es-ES" b="0" noProof="0" dirty="0"/>
          </a:p>
        </p:txBody>
      </p:sp>
      <p:sp>
        <p:nvSpPr>
          <p:cNvPr id="6" name="Marcador de número de diapositiva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rtlCol="0"/>
          <a:lstStyle/>
          <a:p>
            <a:pPr rtl="0"/>
            <a:fld id="{294A09A9-5501-47C1-A89A-A340965A2BE2}" type="slidenum">
              <a:rPr lang="es-ES" noProof="0" smtClean="0"/>
              <a:pPr rtl="0"/>
              <a:t>‹Nº›</a:t>
            </a:fld>
            <a:endParaRPr lang="es-ES" noProof="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cias">
    <p:bg>
      <p:bgPr>
        <a:solidFill>
          <a:schemeClr val="tx1"/>
        </a:solidFill>
        <a:effectLst/>
      </p:bgPr>
    </p:bg>
    <p:spTree>
      <p:nvGrpSpPr>
        <p:cNvPr id="1" name=""/>
        <p:cNvGrpSpPr/>
        <p:nvPr/>
      </p:nvGrpSpPr>
      <p:grpSpPr>
        <a:xfrm>
          <a:off x="0" y="0"/>
          <a:ext cx="0" cy="0"/>
          <a:chOff x="0" y="0"/>
          <a:chExt cx="0" cy="0"/>
        </a:xfrm>
      </p:grpSpPr>
      <p:sp>
        <p:nvSpPr>
          <p:cNvPr id="16" name="Marcador de texto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es-ES" noProof="0"/>
              <a:t>Haga clic para modificar los estilos de texto del patrón</a:t>
            </a:r>
          </a:p>
        </p:txBody>
      </p:sp>
      <p:sp>
        <p:nvSpPr>
          <p:cNvPr id="17" name="Subtítulo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endParaRPr lang="es-ES" noProof="0" dirty="0"/>
          </a:p>
        </p:txBody>
      </p:sp>
      <p:sp>
        <p:nvSpPr>
          <p:cNvPr id="26" name="Título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es-ES" noProof="0"/>
              <a:t>Haga clic para modificar el estilo de título del patrón</a:t>
            </a:r>
            <a:endParaRPr lang="es-ES" noProof="0" dirty="0"/>
          </a:p>
        </p:txBody>
      </p:sp>
      <p:cxnSp>
        <p:nvCxnSpPr>
          <p:cNvPr id="27" name="Conector recto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48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Marcador de posición de imagen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r>
              <a:rPr lang="es-ES" noProof="0"/>
              <a:t>Haga clic en el icono para agregar una imagen</a:t>
            </a:r>
            <a:endParaRPr lang="es-ES" noProof="0" dirty="0"/>
          </a:p>
        </p:txBody>
      </p:sp>
      <p:grpSp>
        <p:nvGrpSpPr>
          <p:cNvPr id="30" name="Grupo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orma libre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32" name="Forma libre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sp>
          <p:nvSpPr>
            <p:cNvPr id="33" name="Forma libre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noProof="0"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2" name="Marcador de título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es-ES" noProof="0"/>
              <a:t>Haga clic para modificar el estilo de título del patrón</a:t>
            </a:r>
          </a:p>
        </p:txBody>
      </p:sp>
      <p:sp>
        <p:nvSpPr>
          <p:cNvPr id="30" name="Marcador de fecha 3">
            <a:extLst>
              <a:ext uri="{FF2B5EF4-FFF2-40B4-BE49-F238E27FC236}">
                <a16:creationId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7BF5E43A-1348-4597-A2F5-11856AA9D9CF}" type="datetime4">
              <a:rPr lang="es-ES" noProof="0" smtClean="0">
                <a:latin typeface="+mn-lt"/>
              </a:rPr>
              <a:t>31 de mayo de 2023</a:t>
            </a:fld>
            <a:endParaRPr lang="es-ES" noProof="0">
              <a:latin typeface="+mn-lt"/>
            </a:endParaRPr>
          </a:p>
        </p:txBody>
      </p:sp>
      <p:sp>
        <p:nvSpPr>
          <p:cNvPr id="31" name="Marcador de pie de página 4">
            <a:extLst>
              <a:ext uri="{FF2B5EF4-FFF2-40B4-BE49-F238E27FC236}">
                <a16:creationId xmlns:a16="http://schemas.microsoft.com/office/drawing/2014/main" id="{C9955F1C-C0B1-BA44-8905-6991FA0D1EF3}"/>
              </a:ext>
            </a:extLst>
          </p:cNvPr>
          <p:cNvSpPr>
            <a:spLocks noGrp="1"/>
          </p:cNvSpPr>
          <p:nvPr>
            <p:ph type="ftr" sz="quarter" idx="3"/>
          </p:nvPr>
        </p:nvSpPr>
        <p:spPr>
          <a:xfrm>
            <a:off x="1494790" y="6332220"/>
            <a:ext cx="1497330" cy="247651"/>
          </a:xfrm>
          <a:prstGeom prst="rect">
            <a:avLst/>
          </a:prstGeom>
        </p:spPr>
        <p:txBody>
          <a:bodyPr vert="horz" lIns="0" tIns="0" rIns="0" bIns="0" rtlCol="0" anchor="t" anchorCtr="0"/>
          <a:lstStyle>
            <a:lvl1pPr algn="l">
              <a:defRPr sz="1100" b="0" i="0">
                <a:solidFill>
                  <a:schemeClr val="bg1"/>
                </a:solidFill>
                <a:latin typeface="+mj-lt"/>
              </a:defRPr>
            </a:lvl1pPr>
          </a:lstStyle>
          <a:p>
            <a:pPr rtl="0"/>
            <a:r>
              <a:rPr lang="es-ES" noProof="0"/>
              <a:t>Revisión anual</a:t>
            </a:r>
            <a:endParaRPr lang="es-ES" b="0" noProof="0"/>
          </a:p>
        </p:txBody>
      </p:sp>
      <p:sp>
        <p:nvSpPr>
          <p:cNvPr id="32" name="Marcador de posición de número de diapositiva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es-ES" noProof="0" smtClean="0"/>
              <a:pPr rtl="0"/>
              <a:t>‹Nº›</a:t>
            </a:fld>
            <a:endParaRPr lang="es-ES" noProof="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E168C-8042-5B4E-A5A4-A5BF693AE2D6}"/>
              </a:ext>
            </a:extLst>
          </p:cNvPr>
          <p:cNvSpPr>
            <a:spLocks noGrp="1"/>
          </p:cNvSpPr>
          <p:nvPr>
            <p:ph type="ctrTitle"/>
          </p:nvPr>
        </p:nvSpPr>
        <p:spPr>
          <a:xfrm>
            <a:off x="4170784" y="2116182"/>
            <a:ext cx="7687841" cy="1514019"/>
          </a:xfrm>
        </p:spPr>
        <p:txBody>
          <a:bodyPr rtlCol="0"/>
          <a:lstStyle/>
          <a:p>
            <a:pPr rtl="0"/>
            <a:r>
              <a:rPr lang="es-ES" dirty="0"/>
              <a:t>La Ley de Viviendas:</a:t>
            </a:r>
            <a:br>
              <a:rPr lang="es-ES" dirty="0"/>
            </a:br>
            <a:r>
              <a:rPr lang="es-ES" dirty="0"/>
              <a:t>¿En qué me afecta como agente inmobiliario?</a:t>
            </a:r>
          </a:p>
        </p:txBody>
      </p:sp>
      <p:sp>
        <p:nvSpPr>
          <p:cNvPr id="3" name="Marcador de texto 2">
            <a:extLst>
              <a:ext uri="{FF2B5EF4-FFF2-40B4-BE49-F238E27FC236}">
                <a16:creationId xmlns:a16="http://schemas.microsoft.com/office/drawing/2014/main" id="{F18E61D8-31A3-2D45-8E25-CBE846E26E1C}"/>
              </a:ext>
            </a:extLst>
          </p:cNvPr>
          <p:cNvSpPr>
            <a:spLocks noGrp="1"/>
          </p:cNvSpPr>
          <p:nvPr>
            <p:ph type="body" sz="quarter" idx="11"/>
          </p:nvPr>
        </p:nvSpPr>
        <p:spPr>
          <a:xfrm>
            <a:off x="6367055" y="4549553"/>
            <a:ext cx="5491570" cy="953337"/>
          </a:xfrm>
        </p:spPr>
        <p:txBody>
          <a:bodyPr rtlCol="0"/>
          <a:lstStyle/>
          <a:p>
            <a:pPr rtl="0"/>
            <a:r>
              <a:rPr lang="es-ES" dirty="0">
                <a:latin typeface="+mj-lt"/>
              </a:rPr>
              <a:t>Curso preparado por los Letrados:</a:t>
            </a:r>
            <a:r>
              <a:rPr lang="es-ES" dirty="0"/>
              <a:t> </a:t>
            </a:r>
          </a:p>
          <a:p>
            <a:pPr rtl="0"/>
            <a:r>
              <a:rPr lang="es-ES" dirty="0"/>
              <a:t>Juan M. Pérez Dorao</a:t>
            </a:r>
          </a:p>
          <a:p>
            <a:pPr rtl="0"/>
            <a:r>
              <a:rPr lang="es-ES" dirty="0"/>
              <a:t>Luis A. Ruiz López </a:t>
            </a:r>
          </a:p>
          <a:p>
            <a:pPr rtl="0"/>
            <a:endParaRPr lang="es-ES" dirty="0"/>
          </a:p>
        </p:txBody>
      </p:sp>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952499" y="1121659"/>
            <a:ext cx="4941477" cy="610863"/>
          </a:xfrm>
        </p:spPr>
        <p:txBody>
          <a:bodyPr rtlCol="0">
            <a:normAutofit fontScale="90000"/>
          </a:bodyPr>
          <a:lstStyle/>
          <a:p>
            <a:pPr rtl="0"/>
            <a:r>
              <a:rPr lang="es-ES" dirty="0"/>
              <a:t>Artículo 2: Fines de las políticas públicas de vivienda</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p:txBody>
          <a:bodyPr rtlCol="0"/>
          <a:lstStyle/>
          <a:p>
            <a:pPr rtl="0"/>
            <a:r>
              <a:rPr lang="es-ES" dirty="0"/>
              <a:t>En su apartado r), el artículo 2 establece como fin común de las acciones de los poderes públicos:</a:t>
            </a:r>
          </a:p>
          <a:p>
            <a:pPr rtl="0"/>
            <a:r>
              <a:rPr lang="es-ES" dirty="0"/>
              <a:t>“</a:t>
            </a:r>
            <a:r>
              <a:rPr lang="es-ES" dirty="0">
                <a:highlight>
                  <a:srgbClr val="FFFF00"/>
                </a:highlight>
              </a:rPr>
              <a:t>Fomentar la transparencia y garantizar la participación en el desarrollo de las políticas públicas de vivienda de los agentes que intervienen en el mercado inmobiliario, particularmente </a:t>
            </a:r>
            <a:r>
              <a:rPr lang="es-ES" dirty="0"/>
              <a:t>de los promotores sociales de vivienda… y de </a:t>
            </a:r>
            <a:r>
              <a:rPr lang="es-ES" dirty="0">
                <a:highlight>
                  <a:srgbClr val="FFFF00"/>
                </a:highlight>
              </a:rPr>
              <a:t>los agentes inmobiliarios.”</a:t>
            </a:r>
          </a:p>
          <a:p>
            <a:pPr rtl="0"/>
            <a:endParaRPr lang="es-ES" dirty="0"/>
          </a:p>
        </p:txBody>
      </p:sp>
      <p:pic>
        <p:nvPicPr>
          <p:cNvPr id="14" name="Marcador de posición de imagen 13">
            <a:extLst>
              <a:ext uri="{FF2B5EF4-FFF2-40B4-BE49-F238E27FC236}">
                <a16:creationId xmlns:a16="http://schemas.microsoft.com/office/drawing/2014/main" id="{502D224F-94BF-97C3-D8A5-52419CD959F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096000" y="1263332"/>
            <a:ext cx="6016929" cy="4003993"/>
          </a:xfrm>
        </p:spPr>
      </p:pic>
    </p:spTree>
    <p:extLst>
      <p:ext uri="{BB962C8B-B14F-4D97-AF65-F5344CB8AC3E}">
        <p14:creationId xmlns:p14="http://schemas.microsoft.com/office/powerpoint/2010/main" val="391246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DF3D98-3C30-4CFC-8643-C81E829C8C25}"/>
              </a:ext>
            </a:extLst>
          </p:cNvPr>
          <p:cNvSpPr>
            <a:spLocks noGrp="1"/>
          </p:cNvSpPr>
          <p:nvPr>
            <p:ph type="title"/>
          </p:nvPr>
        </p:nvSpPr>
        <p:spPr>
          <a:xfrm>
            <a:off x="6317073" y="2527061"/>
            <a:ext cx="4903377" cy="610863"/>
          </a:xfrm>
        </p:spPr>
        <p:txBody>
          <a:bodyPr rtlCol="0">
            <a:normAutofit fontScale="90000"/>
          </a:bodyPr>
          <a:lstStyle/>
          <a:p>
            <a:pPr rtl="0"/>
            <a:r>
              <a:rPr lang="es-ES" dirty="0"/>
              <a:t>Artículo 9: Deberes del ciudadano en relación con la vivienda.</a:t>
            </a:r>
          </a:p>
        </p:txBody>
      </p:sp>
      <p:sp>
        <p:nvSpPr>
          <p:cNvPr id="11" name="Subtítulo 10">
            <a:extLst>
              <a:ext uri="{FF2B5EF4-FFF2-40B4-BE49-F238E27FC236}">
                <a16:creationId xmlns:a16="http://schemas.microsoft.com/office/drawing/2014/main" id="{F0F25866-5DB1-334A-8037-692579FBDE39}"/>
              </a:ext>
            </a:extLst>
          </p:cNvPr>
          <p:cNvSpPr>
            <a:spLocks noGrp="1"/>
          </p:cNvSpPr>
          <p:nvPr>
            <p:ph type="subTitle" idx="1"/>
          </p:nvPr>
        </p:nvSpPr>
        <p:spPr>
          <a:xfrm>
            <a:off x="6393273" y="3591097"/>
            <a:ext cx="4903377" cy="2857327"/>
          </a:xfrm>
        </p:spPr>
        <p:txBody>
          <a:bodyPr rtlCol="0">
            <a:normAutofit/>
          </a:bodyPr>
          <a:lstStyle/>
          <a:p>
            <a:pPr rtl="0"/>
            <a:endParaRPr lang="es-ES" dirty="0"/>
          </a:p>
          <a:p>
            <a:pPr rtl="0"/>
            <a:r>
              <a:rPr lang="es-ES" dirty="0"/>
              <a:t>Dispone el apartado d) del artículo 9 como obligación del propietario:</a:t>
            </a:r>
          </a:p>
          <a:p>
            <a:pPr rtl="0"/>
            <a:endParaRPr lang="es-ES" dirty="0"/>
          </a:p>
          <a:p>
            <a:pPr rtl="0"/>
            <a:r>
              <a:rPr lang="es-ES" dirty="0"/>
              <a:t>“En relación con las operaciones de compra o alquiler de vivienda, </a:t>
            </a:r>
            <a:r>
              <a:rPr lang="es-ES" dirty="0">
                <a:highlight>
                  <a:srgbClr val="FFFF00"/>
                </a:highlight>
              </a:rPr>
              <a:t>cumplir los deberes legalmente establecidos para el transmitente o intermediario </a:t>
            </a:r>
            <a:r>
              <a:rPr lang="es-ES" dirty="0"/>
              <a:t>definidos en el título IV y demás normativa aplicable en dichas operaciones.”</a:t>
            </a:r>
          </a:p>
        </p:txBody>
      </p:sp>
      <p:pic>
        <p:nvPicPr>
          <p:cNvPr id="6" name="Marcador de posición de imagen 5" descr="Una mano muestra un objeto en la mano&#10;&#10;Descripción generada automáticamente con confianza baja">
            <a:extLst>
              <a:ext uri="{FF2B5EF4-FFF2-40B4-BE49-F238E27FC236}">
                <a16:creationId xmlns:a16="http://schemas.microsoft.com/office/drawing/2014/main" id="{A3834491-2068-E37D-DC96-58B3B736FCA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5712" r="15712"/>
          <a:stretch>
            <a:fillRect/>
          </a:stretch>
        </p:blipFill>
        <p:spPr/>
      </p:pic>
    </p:spTree>
    <p:extLst>
      <p:ext uri="{BB962C8B-B14F-4D97-AF65-F5344CB8AC3E}">
        <p14:creationId xmlns:p14="http://schemas.microsoft.com/office/powerpoint/2010/main" val="2336677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79071" y="1121659"/>
            <a:ext cx="5814905" cy="610863"/>
          </a:xfrm>
        </p:spPr>
        <p:txBody>
          <a:bodyPr rtlCol="0">
            <a:noAutofit/>
          </a:bodyPr>
          <a:lstStyle/>
          <a:p>
            <a:pPr rtl="0"/>
            <a:r>
              <a:rPr lang="es-ES" sz="3600" dirty="0"/>
              <a:t>Artículo 11: Contenido del derecho de propiedad de la vivienda: deberes y cargas.</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p:txBody>
          <a:bodyPr rtlCol="0"/>
          <a:lstStyle/>
          <a:p>
            <a:pPr rtl="0"/>
            <a:r>
              <a:rPr lang="es-ES" dirty="0"/>
              <a:t>El derecho de propiedad queda delimitado por la función social de la vivienda, comprendiendo entre otros el deber de:</a:t>
            </a:r>
          </a:p>
          <a:p>
            <a:pPr rtl="0"/>
            <a:r>
              <a:rPr lang="es-ES" dirty="0"/>
              <a:t>“En las operaciones de venta o arrendamiento de la vivienda, </a:t>
            </a:r>
            <a:r>
              <a:rPr lang="es-ES" dirty="0">
                <a:highlight>
                  <a:srgbClr val="FFFF00"/>
                </a:highlight>
              </a:rPr>
              <a:t>cumplir las obligaciones de información </a:t>
            </a:r>
            <a:r>
              <a:rPr lang="es-ES" dirty="0"/>
              <a:t>establecidas en la normativa aplicable y en el título IV de esta ley”.</a:t>
            </a:r>
          </a:p>
        </p:txBody>
      </p:sp>
      <p:pic>
        <p:nvPicPr>
          <p:cNvPr id="14" name="Marcador de posición de imagen 13">
            <a:extLst>
              <a:ext uri="{FF2B5EF4-FFF2-40B4-BE49-F238E27FC236}">
                <a16:creationId xmlns:a16="http://schemas.microsoft.com/office/drawing/2014/main" id="{502D224F-94BF-97C3-D8A5-52419CD959F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096000" y="523875"/>
            <a:ext cx="6016929" cy="5743575"/>
          </a:xfrm>
        </p:spPr>
      </p:pic>
    </p:spTree>
    <p:extLst>
      <p:ext uri="{BB962C8B-B14F-4D97-AF65-F5344CB8AC3E}">
        <p14:creationId xmlns:p14="http://schemas.microsoft.com/office/powerpoint/2010/main" val="543129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DF3D98-3C30-4CFC-8643-C81E829C8C25}"/>
              </a:ext>
            </a:extLst>
          </p:cNvPr>
          <p:cNvSpPr>
            <a:spLocks noGrp="1"/>
          </p:cNvSpPr>
          <p:nvPr>
            <p:ph type="title"/>
          </p:nvPr>
        </p:nvSpPr>
        <p:spPr>
          <a:xfrm>
            <a:off x="304800" y="764936"/>
            <a:ext cx="10620375" cy="610863"/>
          </a:xfrm>
        </p:spPr>
        <p:txBody>
          <a:bodyPr rtlCol="0">
            <a:normAutofit fontScale="90000"/>
          </a:bodyPr>
          <a:lstStyle/>
          <a:p>
            <a:pPr rtl="0"/>
            <a:r>
              <a:rPr lang="es-ES" dirty="0"/>
              <a:t>Artículo 30: Principios básicos de los derechos, facultades y responsabilidades.</a:t>
            </a:r>
          </a:p>
        </p:txBody>
      </p:sp>
      <p:sp>
        <p:nvSpPr>
          <p:cNvPr id="11" name="Subtítulo 10">
            <a:extLst>
              <a:ext uri="{FF2B5EF4-FFF2-40B4-BE49-F238E27FC236}">
                <a16:creationId xmlns:a16="http://schemas.microsoft.com/office/drawing/2014/main" id="{F0F25866-5DB1-334A-8037-692579FBDE39}"/>
              </a:ext>
            </a:extLst>
          </p:cNvPr>
          <p:cNvSpPr>
            <a:spLocks noGrp="1"/>
          </p:cNvSpPr>
          <p:nvPr>
            <p:ph type="subTitle" idx="1"/>
          </p:nvPr>
        </p:nvSpPr>
        <p:spPr>
          <a:xfrm>
            <a:off x="304801" y="1657522"/>
            <a:ext cx="6343650" cy="4714703"/>
          </a:xfrm>
          <a:noFill/>
          <a:ln>
            <a:noFill/>
          </a:ln>
        </p:spPr>
        <p:txBody>
          <a:bodyPr rtlCol="0">
            <a:normAutofit/>
          </a:bodyPr>
          <a:lstStyle/>
          <a:p>
            <a:pPr rtl="0"/>
            <a:endParaRPr lang="es-ES" dirty="0"/>
          </a:p>
          <a:p>
            <a:pPr rtl="0"/>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rtl="0"/>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rtl="0"/>
            <a:r>
              <a:rPr lang="es-ES" sz="1800" dirty="0">
                <a:effectLst/>
                <a:latin typeface="Calibri" panose="020F0502020204030204" pitchFamily="34" charset="0"/>
                <a:ea typeface="Calibri" panose="020F0502020204030204" pitchFamily="34" charset="0"/>
                <a:cs typeface="Times New Roman" panose="02020603050405020304" pitchFamily="18" charset="0"/>
              </a:rPr>
              <a:t>Todo aquel qué operando en la prestación de servicios inmobiliarios, esté facultado para la transmisión, el arrendamiento y la cesión de las viviendas en nombre propio o por cuenta ajena,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deben cumplir en su actividad el deber de información completa, objetiva, veraz, clara, comprensible y accesible conforme lo previsto en esta ley, así como en la legislación de defensa de consumidores y usuarios </a:t>
            </a:r>
            <a:r>
              <a:rPr lang="es-ES" sz="1800" dirty="0">
                <a:effectLst/>
                <a:latin typeface="Calibri" panose="020F0502020204030204" pitchFamily="34" charset="0"/>
                <a:ea typeface="Calibri" panose="020F0502020204030204" pitchFamily="34" charset="0"/>
                <a:cs typeface="Times New Roman" panose="02020603050405020304" pitchFamily="18" charset="0"/>
              </a:rPr>
              <a:t>cuando se trate de relaciones entre consumidores o usuarios y empresarios.</a:t>
            </a:r>
          </a:p>
          <a:p>
            <a:pPr rtl="0"/>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rtl="0"/>
            <a:endParaRPr lang="es-ES"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4657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79071" y="1121659"/>
            <a:ext cx="11836704" cy="610863"/>
          </a:xfrm>
        </p:spPr>
        <p:txBody>
          <a:bodyPr rtlCol="0">
            <a:noAutofit/>
          </a:bodyPr>
          <a:lstStyle/>
          <a:p>
            <a:pPr rtl="0"/>
            <a:r>
              <a:rPr lang="es-ES" sz="3600" dirty="0"/>
              <a:t>Artículo 31: Información mínima en las operaciones de compra y arrendamiento de viviendas.</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a:xfrm>
            <a:off x="933449" y="2031384"/>
            <a:ext cx="11115676" cy="2795232"/>
          </a:xfrm>
        </p:spPr>
        <p:txBody>
          <a:bodyPr rtlCol="0"/>
          <a:lstStyle/>
          <a:p>
            <a:pPr rtl="0"/>
            <a:r>
              <a:rPr lang="es-ES" sz="1800" dirty="0">
                <a:latin typeface="Calibri" panose="020F0502020204030204" pitchFamily="34" charset="0"/>
                <a:ea typeface="Calibri" panose="020F0502020204030204" pitchFamily="34" charset="0"/>
                <a:cs typeface="Times New Roman" panose="02020603050405020304" pitchFamily="18" charset="0"/>
              </a:rPr>
              <a:t>L</a:t>
            </a:r>
            <a:r>
              <a:rPr lang="es-ES" sz="1800" dirty="0">
                <a:effectLst/>
                <a:latin typeface="Calibri" panose="020F0502020204030204" pitchFamily="34" charset="0"/>
                <a:ea typeface="Calibri" panose="020F0502020204030204" pitchFamily="34" charset="0"/>
                <a:cs typeface="Times New Roman" panose="02020603050405020304" pitchFamily="18" charset="0"/>
              </a:rPr>
              <a:t>a persona interesada en la compra o arrendamiento de una vivienda que se encuentre en oferta </a:t>
            </a:r>
            <a:r>
              <a:rPr lang="es-E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podrá requerir</a:t>
            </a:r>
            <a:r>
              <a:rPr lang="es-ES" sz="1800" dirty="0">
                <a:effectLst/>
                <a:latin typeface="Calibri" panose="020F0502020204030204" pitchFamily="34" charset="0"/>
                <a:ea typeface="Calibri" panose="020F0502020204030204" pitchFamily="34" charset="0"/>
                <a:cs typeface="Times New Roman" panose="02020603050405020304" pitchFamily="18" charset="0"/>
              </a:rPr>
              <a:t>, antes de la formalización de la operación y de la entrega de cualquier cantidad a cuenta:</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Identificación</a:t>
            </a:r>
            <a:r>
              <a:rPr lang="es-ES" sz="1800" dirty="0">
                <a:effectLst/>
                <a:latin typeface="Calibri" panose="020F0502020204030204" pitchFamily="34" charset="0"/>
                <a:ea typeface="Calibri" panose="020F0502020204030204" pitchFamily="34" charset="0"/>
                <a:cs typeface="Times New Roman" panose="02020603050405020304" pitchFamily="18" charset="0"/>
              </a:rPr>
              <a:t> del vendedor o arrendador </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Condiciones económicas </a:t>
            </a:r>
            <a:r>
              <a:rPr lang="es-ES" sz="1800" dirty="0">
                <a:effectLst/>
                <a:latin typeface="Calibri" panose="020F0502020204030204" pitchFamily="34" charset="0"/>
                <a:ea typeface="Calibri" panose="020F0502020204030204" pitchFamily="34" charset="0"/>
                <a:cs typeface="Times New Roman" panose="02020603050405020304" pitchFamily="18" charset="0"/>
              </a:rPr>
              <a:t>de la operación: precio total y conceptos en éste incluidos, así como las 			condiciones de financiación o pago que, en su caso, pudieran establecerse. </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Características esenciales </a:t>
            </a:r>
            <a:r>
              <a:rPr lang="es-ES" sz="1800" dirty="0">
                <a:effectLst/>
                <a:latin typeface="Calibri" panose="020F0502020204030204" pitchFamily="34" charset="0"/>
                <a:ea typeface="Calibri" panose="020F0502020204030204" pitchFamily="34" charset="0"/>
                <a:cs typeface="Times New Roman" panose="02020603050405020304" pitchFamily="18" charset="0"/>
              </a:rPr>
              <a:t>de la vivienda y del edificio, entre ellas</a:t>
            </a:r>
            <a:r>
              <a:rPr lang="es-ES" sz="1800" dirty="0">
                <a:latin typeface="Calibri" panose="020F0502020204030204" pitchFamily="34" charset="0"/>
                <a:ea typeface="Calibri" panose="020F0502020204030204" pitchFamily="34" charset="0"/>
                <a:cs typeface="Times New Roman" panose="02020603050405020304" pitchFamily="18" charset="0"/>
              </a:rPr>
              <a:t>:</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Certificado o cédula de habitabilidad.</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Acreditación de la superficie útil y construida de la vivienda.</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Antigüedad del edificio y, en su caso, de las principales reformas.</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Servicios e instalaciones de que dispone la vivienda, tanto individuales como comunes</a:t>
            </a:r>
            <a:r>
              <a:rPr lang="es-ES" sz="1800" dirty="0">
                <a:latin typeface="Calibri" panose="020F0502020204030204" pitchFamily="34" charset="0"/>
                <a:ea typeface="Calibri" panose="020F0502020204030204" pitchFamily="34" charset="0"/>
                <a:cs typeface="Times New Roman" panose="02020603050405020304" pitchFamily="18" charset="0"/>
              </a:rPr>
              <a:t>.</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Certificado de eficiencia energética de la vivienda</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Condiciones de accesibilidad de la vivienda y del edificio.</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a:t>
            </a:r>
            <a:r>
              <a:rPr lang="es-ES" sz="1800" dirty="0">
                <a:effectLst/>
                <a:latin typeface="Calibri" panose="020F0502020204030204" pitchFamily="34" charset="0"/>
                <a:ea typeface="Calibri" panose="020F0502020204030204" pitchFamily="34" charset="0"/>
                <a:cs typeface="Times New Roman" panose="02020603050405020304" pitchFamily="18" charset="0"/>
              </a:rPr>
              <a:t> Estado de ocupación o disponibilidad de la vivienda</a:t>
            </a:r>
            <a:endParaRPr lang="es-ES" dirty="0"/>
          </a:p>
        </p:txBody>
      </p:sp>
    </p:spTree>
    <p:extLst>
      <p:ext uri="{BB962C8B-B14F-4D97-AF65-F5344CB8AC3E}">
        <p14:creationId xmlns:p14="http://schemas.microsoft.com/office/powerpoint/2010/main" val="505313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79071" y="1121659"/>
            <a:ext cx="11836704" cy="610863"/>
          </a:xfrm>
        </p:spPr>
        <p:txBody>
          <a:bodyPr rtlCol="0">
            <a:noAutofit/>
          </a:bodyPr>
          <a:lstStyle/>
          <a:p>
            <a:pPr rtl="0"/>
            <a:r>
              <a:rPr lang="es-ES" sz="3600" dirty="0"/>
              <a:t>Artículo 31: Información mínima en las operaciones de compra y arrendamiento de viviendas. (2)</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a:xfrm>
            <a:off x="933449" y="2031384"/>
            <a:ext cx="11115676" cy="2795232"/>
          </a:xfrm>
        </p:spPr>
        <p:txBody>
          <a:bodyPr rtlCol="0"/>
          <a:lstStyle/>
          <a:p>
            <a:pPr rtl="0"/>
            <a:r>
              <a:rPr lang="es-ES" sz="1800" dirty="0">
                <a:latin typeface="Calibri" panose="020F0502020204030204" pitchFamily="34" charset="0"/>
                <a:ea typeface="Calibri" panose="020F0502020204030204" pitchFamily="34" charset="0"/>
                <a:cs typeface="Times New Roman" panose="02020603050405020304" pitchFamily="18" charset="0"/>
              </a:rPr>
              <a:t>L</a:t>
            </a:r>
            <a:r>
              <a:rPr lang="es-ES" sz="1800" dirty="0">
                <a:effectLst/>
                <a:latin typeface="Calibri" panose="020F0502020204030204" pitchFamily="34" charset="0"/>
                <a:ea typeface="Calibri" panose="020F0502020204030204" pitchFamily="34" charset="0"/>
                <a:cs typeface="Times New Roman" panose="02020603050405020304" pitchFamily="18" charset="0"/>
              </a:rPr>
              <a:t>a persona interesada en la compra o arrendamiento de una vivienda que se encuentre en oferta </a:t>
            </a:r>
            <a:r>
              <a:rPr lang="es-E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podrá requerir</a:t>
            </a:r>
            <a:r>
              <a:rPr lang="es-ES" sz="1800" dirty="0">
                <a:effectLst/>
                <a:latin typeface="Calibri" panose="020F0502020204030204" pitchFamily="34" charset="0"/>
                <a:ea typeface="Calibri" panose="020F0502020204030204" pitchFamily="34" charset="0"/>
                <a:cs typeface="Times New Roman" panose="02020603050405020304" pitchFamily="18" charset="0"/>
              </a:rPr>
              <a:t>, antes de la formalización de la operación y de la entrega de cualquier cantidad a cuenta:</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Información jurídica </a:t>
            </a:r>
            <a:r>
              <a:rPr lang="es-ES" sz="1800" dirty="0">
                <a:effectLst/>
                <a:latin typeface="Calibri" panose="020F0502020204030204" pitchFamily="34" charset="0"/>
                <a:ea typeface="Calibri" panose="020F0502020204030204" pitchFamily="34" charset="0"/>
                <a:cs typeface="Times New Roman" panose="02020603050405020304" pitchFamily="18" charset="0"/>
              </a:rPr>
              <a:t>del inmueble: la identificación registral de la finca, con la referencia de las 			cargas, gravámenes y afecciones de cualquier naturaleza, y la cuota de participación fijada en el 			título de propiedad </a:t>
            </a:r>
            <a:r>
              <a:rPr lang="es-ES" sz="1800" dirty="0">
                <a:latin typeface="Calibri" panose="020F0502020204030204" pitchFamily="34" charset="0"/>
                <a:ea typeface="Calibri" panose="020F0502020204030204" pitchFamily="34" charset="0"/>
                <a:cs typeface="Times New Roman" panose="02020603050405020304" pitchFamily="18" charset="0"/>
              </a:rPr>
              <a:t>		</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En el caso de tratarse de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vivienda protegida</a:t>
            </a:r>
            <a:r>
              <a:rPr lang="es-ES" sz="1800" dirty="0">
                <a:effectLst/>
                <a:latin typeface="Calibri" panose="020F0502020204030204" pitchFamily="34" charset="0"/>
                <a:ea typeface="Calibri" panose="020F0502020204030204" pitchFamily="34" charset="0"/>
                <a:cs typeface="Times New Roman" panose="02020603050405020304" pitchFamily="18" charset="0"/>
              </a:rPr>
              <a:t>, indicación expresa de tal circunstancia </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En caso de edificios que cuenten oficialmente con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protección arquitectónica</a:t>
            </a:r>
            <a:r>
              <a:rPr lang="es-ES" sz="1800" dirty="0">
                <a:latin typeface="Calibri" panose="020F0502020204030204" pitchFamily="34" charset="0"/>
                <a:ea typeface="Calibri" panose="020F0502020204030204" pitchFamily="34" charset="0"/>
                <a:cs typeface="Times New Roman" panose="02020603050405020304" pitchFamily="18" charset="0"/>
              </a:rPr>
              <a:t>, información sobre el 		grado de protección.</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L</a:t>
            </a:r>
            <a:r>
              <a:rPr lang="es-ES" sz="1800" dirty="0">
                <a:effectLst/>
                <a:latin typeface="Calibri" panose="020F0502020204030204" pitchFamily="34" charset="0"/>
                <a:ea typeface="Calibri" panose="020F0502020204030204" pitchFamily="34" charset="0"/>
                <a:cs typeface="Times New Roman" panose="02020603050405020304" pitchFamily="18" charset="0"/>
              </a:rPr>
              <a:t>a persona interesada en la compra o arrendamiento de una vivienda podrá requerir información 		acerca de la detección de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amianto u otras sustancias peligrosas </a:t>
            </a:r>
            <a:r>
              <a:rPr lang="es-ES" sz="1800" dirty="0">
                <a:effectLst/>
                <a:latin typeface="Calibri" panose="020F0502020204030204" pitchFamily="34" charset="0"/>
                <a:ea typeface="Calibri" panose="020F0502020204030204" pitchFamily="34" charset="0"/>
                <a:cs typeface="Times New Roman" panose="02020603050405020304" pitchFamily="18" charset="0"/>
              </a:rPr>
              <a:t>o nocivas para la salud.</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En caso de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arrendamientos de viviendas en zonas tensionadas</a:t>
            </a:r>
            <a:r>
              <a:rPr lang="es-ES" sz="1800" dirty="0">
                <a:latin typeface="Calibri" panose="020F0502020204030204" pitchFamily="34" charset="0"/>
                <a:ea typeface="Calibri" panose="020F0502020204030204" pitchFamily="34" charset="0"/>
                <a:cs typeface="Times New Roman" panose="02020603050405020304" pitchFamily="18" charset="0"/>
              </a:rPr>
              <a:t>, habrá que advertir el hecho e 			informar de la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cuantía de la última renta </a:t>
            </a:r>
            <a:r>
              <a:rPr lang="es-ES" sz="1800" dirty="0">
                <a:latin typeface="Calibri" panose="020F0502020204030204" pitchFamily="34" charset="0"/>
                <a:ea typeface="Calibri" panose="020F0502020204030204" pitchFamily="34" charset="0"/>
                <a:cs typeface="Times New Roman" panose="02020603050405020304" pitchFamily="18" charset="0"/>
              </a:rPr>
              <a:t>del contrato vigente los últimos cinco años.</a:t>
            </a:r>
            <a:endParaRPr lang="es-ES" dirty="0"/>
          </a:p>
        </p:txBody>
      </p:sp>
    </p:spTree>
    <p:extLst>
      <p:ext uri="{BB962C8B-B14F-4D97-AF65-F5344CB8AC3E}">
        <p14:creationId xmlns:p14="http://schemas.microsoft.com/office/powerpoint/2010/main" val="1969295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898221" y="3902959"/>
            <a:ext cx="11836704" cy="610863"/>
          </a:xfrm>
        </p:spPr>
        <p:txBody>
          <a:bodyPr rtlCol="0">
            <a:noAutofit/>
          </a:bodyPr>
          <a:lstStyle/>
          <a:p>
            <a:pPr rtl="0"/>
            <a:r>
              <a:rPr lang="es-ES" sz="3600" dirty="0"/>
              <a:t>DA Sexta: Los administradores de fincas.</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a:xfrm>
            <a:off x="1885949" y="4812684"/>
            <a:ext cx="11115676" cy="2795232"/>
          </a:xfrm>
        </p:spPr>
        <p:txBody>
          <a:bodyPr rtlCol="0"/>
          <a:lstStyle/>
          <a:p>
            <a:pPr rtl="0"/>
            <a:r>
              <a:rPr lang="es-ES" sz="1800" dirty="0">
                <a:effectLst/>
                <a:latin typeface="Calibri" panose="020F0502020204030204" pitchFamily="34" charset="0"/>
                <a:ea typeface="Calibri" panose="020F0502020204030204" pitchFamily="34" charset="0"/>
                <a:cs typeface="Times New Roman" panose="02020603050405020304" pitchFamily="18" charset="0"/>
              </a:rPr>
              <a:t>Para garantizar los derechos de los consumidores, los administradores de fincas deben suscribir un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seguro de responsabilidad civil</a:t>
            </a:r>
            <a:r>
              <a:rPr lang="es-ES" sz="1800" dirty="0">
                <a:effectLst/>
                <a:latin typeface="Calibri" panose="020F0502020204030204" pitchFamily="34" charset="0"/>
                <a:ea typeface="Calibri" panose="020F0502020204030204" pitchFamily="34" charset="0"/>
                <a:cs typeface="Times New Roman" panose="02020603050405020304" pitchFamily="18" charset="0"/>
              </a:rPr>
              <a:t>, pudiendo hacerlo directa o colectivamente</a:t>
            </a:r>
            <a:endParaRPr lang="es-ES" dirty="0"/>
          </a:p>
        </p:txBody>
      </p:sp>
      <p:sp>
        <p:nvSpPr>
          <p:cNvPr id="2" name="Título 2">
            <a:extLst>
              <a:ext uri="{FF2B5EF4-FFF2-40B4-BE49-F238E27FC236}">
                <a16:creationId xmlns:a16="http://schemas.microsoft.com/office/drawing/2014/main" id="{E9306C2A-6052-30FD-BCCD-BA990787D75B}"/>
              </a:ext>
            </a:extLst>
          </p:cNvPr>
          <p:cNvSpPr txBox="1">
            <a:spLocks/>
          </p:cNvSpPr>
          <p:nvPr/>
        </p:nvSpPr>
        <p:spPr>
          <a:xfrm>
            <a:off x="177648" y="1047165"/>
            <a:ext cx="11836704" cy="610863"/>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600" dirty="0"/>
              <a:t>DA Cuarta: Aplicación de los recursos de los planes estatales en materia de vivienda en los trámites de intermediación y conciliación.</a:t>
            </a:r>
          </a:p>
        </p:txBody>
      </p:sp>
      <p:sp>
        <p:nvSpPr>
          <p:cNvPr id="5" name="Marcador de texto 3">
            <a:extLst>
              <a:ext uri="{FF2B5EF4-FFF2-40B4-BE49-F238E27FC236}">
                <a16:creationId xmlns:a16="http://schemas.microsoft.com/office/drawing/2014/main" id="{9FCEBF45-E111-4400-6975-5A72F93985B9}"/>
              </a:ext>
            </a:extLst>
          </p:cNvPr>
          <p:cNvSpPr txBox="1">
            <a:spLocks/>
          </p:cNvSpPr>
          <p:nvPr/>
        </p:nvSpPr>
        <p:spPr>
          <a:xfrm>
            <a:off x="355751" y="2131041"/>
            <a:ext cx="11115676" cy="2795232"/>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sz="1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effectLst/>
                <a:latin typeface="Calibri" panose="020F0502020204030204" pitchFamily="34" charset="0"/>
                <a:ea typeface="Calibri" panose="020F0502020204030204" pitchFamily="34" charset="0"/>
                <a:cs typeface="Times New Roman" panose="02020603050405020304" pitchFamily="18" charset="0"/>
              </a:rPr>
              <a:t>En el desarrollo de los trámites de</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intermediación y conciliación previos a la presentación de la demanda, y en procedimientos contra personas vulnerables</a:t>
            </a:r>
            <a:r>
              <a:rPr lang="es-ES" sz="1800" dirty="0">
                <a:effectLst/>
                <a:latin typeface="Calibri" panose="020F0502020204030204" pitchFamily="34" charset="0"/>
                <a:ea typeface="Calibri" panose="020F0502020204030204" pitchFamily="34" charset="0"/>
                <a:cs typeface="Times New Roman" panose="02020603050405020304" pitchFamily="18" charset="0"/>
              </a:rPr>
              <a:t>, podrán aplicarse por parte de las Comunidades Autónomas, Ceuta y Melilla los recursos de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los planes estatales en materia de vivienda para cubrir los costes del proceso así como las compensaciones que puedan acordarse </a:t>
            </a:r>
            <a:r>
              <a:rPr lang="es-ES" sz="1800" dirty="0">
                <a:effectLst/>
                <a:latin typeface="Calibri" panose="020F0502020204030204" pitchFamily="34" charset="0"/>
                <a:ea typeface="Calibri" panose="020F0502020204030204" pitchFamily="34" charset="0"/>
                <a:cs typeface="Times New Roman" panose="02020603050405020304" pitchFamily="18" charset="0"/>
              </a:rPr>
              <a:t>a solicitud de los propietarios de los inmuebles afectados, o por decisión de la administración competente en materia de vivienda</a:t>
            </a:r>
            <a:endParaRPr lang="es-ES" dirty="0"/>
          </a:p>
        </p:txBody>
      </p:sp>
    </p:spTree>
    <p:extLst>
      <p:ext uri="{BB962C8B-B14F-4D97-AF65-F5344CB8AC3E}">
        <p14:creationId xmlns:p14="http://schemas.microsoft.com/office/powerpoint/2010/main" val="2176962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720573" y="3429000"/>
            <a:ext cx="11836704" cy="610863"/>
          </a:xfrm>
        </p:spPr>
        <p:txBody>
          <a:bodyPr rtlCol="0">
            <a:noAutofit/>
          </a:bodyPr>
          <a:lstStyle/>
          <a:p>
            <a:pPr rtl="0"/>
            <a:r>
              <a:rPr lang="es-ES" sz="3600" dirty="0"/>
              <a:t>DF Primera: Medidas de contención de los precios.</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a:xfrm>
            <a:off x="1619249" y="4193559"/>
            <a:ext cx="10506076" cy="2795232"/>
          </a:xfrm>
        </p:spPr>
        <p:txBody>
          <a:bodyPr rtlCol="0"/>
          <a:lstStyle/>
          <a:p>
            <a:pPr rtl="0"/>
            <a:r>
              <a:rPr lang="es-ES" sz="1800" dirty="0">
                <a:effectLst/>
                <a:latin typeface="Calibri" panose="020F0502020204030204" pitchFamily="34" charset="0"/>
                <a:ea typeface="Calibri" panose="020F0502020204030204" pitchFamily="34" charset="0"/>
                <a:cs typeface="Times New Roman" panose="02020603050405020304" pitchFamily="18" charset="0"/>
              </a:rPr>
              <a:t>Modificación artículo 10 LAU:</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Finalizadas las prórrogas obligatorias del art. 9.1 LAU, o las tácitas del 10.1 LAU, podrá solicitarse por el arrendatario una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prórroga de máximo un año </a:t>
            </a:r>
            <a:r>
              <a:rPr lang="es-ES" sz="1800" dirty="0">
                <a:latin typeface="Calibri" panose="020F0502020204030204" pitchFamily="34" charset="0"/>
                <a:ea typeface="Calibri" panose="020F0502020204030204" pitchFamily="34" charset="0"/>
                <a:cs typeface="Times New Roman" panose="02020603050405020304" pitchFamily="18" charset="0"/>
              </a:rPr>
              <a:t>en la que se aplicarán los términos y condiciones establecidos para el contrato. El arrendatario deberá acreditar una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situación de vulneración social y económica </a:t>
            </a:r>
            <a:r>
              <a:rPr lang="es-ES" sz="1800" dirty="0">
                <a:latin typeface="Calibri" panose="020F0502020204030204" pitchFamily="34" charset="0"/>
                <a:ea typeface="Calibri" panose="020F0502020204030204" pitchFamily="34" charset="0"/>
                <a:cs typeface="Times New Roman" panose="02020603050405020304" pitchFamily="18" charset="0"/>
              </a:rPr>
              <a:t>en base a un informe de los servicios sociales. Esta prórroga deberá ser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aceptada obligatoriamente por el arrendador si es un gran tenedor.</a:t>
            </a:r>
            <a:endParaRPr lang="es-ES" dirty="0">
              <a:highlight>
                <a:srgbClr val="FFFF00"/>
              </a:highlight>
            </a:endParaRPr>
          </a:p>
        </p:txBody>
      </p:sp>
      <p:sp>
        <p:nvSpPr>
          <p:cNvPr id="2" name="Título 2">
            <a:extLst>
              <a:ext uri="{FF2B5EF4-FFF2-40B4-BE49-F238E27FC236}">
                <a16:creationId xmlns:a16="http://schemas.microsoft.com/office/drawing/2014/main" id="{E9306C2A-6052-30FD-BCCD-BA990787D75B}"/>
              </a:ext>
            </a:extLst>
          </p:cNvPr>
          <p:cNvSpPr txBox="1">
            <a:spLocks/>
          </p:cNvSpPr>
          <p:nvPr/>
        </p:nvSpPr>
        <p:spPr>
          <a:xfrm>
            <a:off x="177648" y="1047165"/>
            <a:ext cx="11836704" cy="610863"/>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600" dirty="0"/>
              <a:t>DT Cuarta: Contratos de arrendamiento existentes con anterioridad a la entrada en vigor de la ley.</a:t>
            </a:r>
          </a:p>
        </p:txBody>
      </p:sp>
      <p:sp>
        <p:nvSpPr>
          <p:cNvPr id="5" name="Marcador de texto 3">
            <a:extLst>
              <a:ext uri="{FF2B5EF4-FFF2-40B4-BE49-F238E27FC236}">
                <a16:creationId xmlns:a16="http://schemas.microsoft.com/office/drawing/2014/main" id="{9FCEBF45-E111-4400-6975-5A72F93985B9}"/>
              </a:ext>
            </a:extLst>
          </p:cNvPr>
          <p:cNvSpPr txBox="1">
            <a:spLocks/>
          </p:cNvSpPr>
          <p:nvPr/>
        </p:nvSpPr>
        <p:spPr>
          <a:xfrm>
            <a:off x="355751" y="2131041"/>
            <a:ext cx="11115676" cy="2795232"/>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sz="1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effectLst/>
                <a:latin typeface="Calibri" panose="020F0502020204030204" pitchFamily="34" charset="0"/>
                <a:ea typeface="Calibri" panose="020F0502020204030204" pitchFamily="34" charset="0"/>
                <a:cs typeface="Times New Roman" panose="02020603050405020304" pitchFamily="18" charset="0"/>
              </a:rPr>
              <a:t>Los contratos de arrendamiento sometidos a la Ley 29/1994, de 24 de noviembre, de Arrendamientos Urbanos, celebrados con anterioridad a la entrada en vigor de esta ley</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continuarán rigiéndose por lo establecido en el régimen jurídico que les era de aplicación.</a:t>
            </a:r>
            <a:endParaRPr lang="es-ES" dirty="0">
              <a:highlight>
                <a:srgbClr val="FFFF00"/>
              </a:highlight>
            </a:endParaRPr>
          </a:p>
        </p:txBody>
      </p:sp>
    </p:spTree>
    <p:extLst>
      <p:ext uri="{BB962C8B-B14F-4D97-AF65-F5344CB8AC3E}">
        <p14:creationId xmlns:p14="http://schemas.microsoft.com/office/powerpoint/2010/main" val="2197213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1243012" y="4757690"/>
            <a:ext cx="11836704" cy="610863"/>
          </a:xfrm>
        </p:spPr>
        <p:txBody>
          <a:bodyPr rtlCol="0">
            <a:noAutofit/>
          </a:bodyPr>
          <a:lstStyle/>
          <a:p>
            <a:pPr rtl="0"/>
            <a:r>
              <a:rPr lang="es-ES" sz="3600" dirty="0"/>
              <a:t>DF Primera: Medidas de contención de los precios.</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a:xfrm>
            <a:off x="2498876" y="5368553"/>
            <a:ext cx="10506076" cy="2795232"/>
          </a:xfrm>
        </p:spPr>
        <p:txBody>
          <a:bodyPr rtlCol="0"/>
          <a:lstStyle/>
          <a:p>
            <a:pPr rtl="0"/>
            <a:r>
              <a:rPr lang="es-ES" sz="1800" dirty="0">
                <a:effectLst/>
                <a:latin typeface="Calibri" panose="020F0502020204030204" pitchFamily="34" charset="0"/>
                <a:ea typeface="Calibri" panose="020F0502020204030204" pitchFamily="34" charset="0"/>
                <a:cs typeface="Times New Roman" panose="02020603050405020304" pitchFamily="18" charset="0"/>
              </a:rPr>
              <a:t>Modificación artículo 17.3 LAU:</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El pago debe hacerse por medios electrónicos </a:t>
            </a:r>
            <a:r>
              <a:rPr lang="es-ES" sz="1800" dirty="0">
                <a:latin typeface="Calibri" panose="020F0502020204030204" pitchFamily="34" charset="0"/>
                <a:ea typeface="Calibri" panose="020F0502020204030204" pitchFamily="34" charset="0"/>
                <a:cs typeface="Times New Roman" panose="02020603050405020304" pitchFamily="18" charset="0"/>
              </a:rPr>
              <a:t>salvo que el una de las partes no disponga </a:t>
            </a:r>
          </a:p>
          <a:p>
            <a:pPr rtl="0"/>
            <a:r>
              <a:rPr lang="es-ES" sz="1800" dirty="0">
                <a:latin typeface="Calibri" panose="020F0502020204030204" pitchFamily="34" charset="0"/>
                <a:ea typeface="Calibri" panose="020F0502020204030204" pitchFamily="34" charset="0"/>
                <a:cs typeface="Times New Roman" panose="02020603050405020304" pitchFamily="18" charset="0"/>
              </a:rPr>
              <a:t>	dichos medios. En ese caso deberá pagarse en el domicilio arrendado.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ítulo 2">
            <a:extLst>
              <a:ext uri="{FF2B5EF4-FFF2-40B4-BE49-F238E27FC236}">
                <a16:creationId xmlns:a16="http://schemas.microsoft.com/office/drawing/2014/main" id="{E9306C2A-6052-30FD-BCCD-BA990787D75B}"/>
              </a:ext>
            </a:extLst>
          </p:cNvPr>
          <p:cNvSpPr txBox="1">
            <a:spLocks/>
          </p:cNvSpPr>
          <p:nvPr/>
        </p:nvSpPr>
        <p:spPr>
          <a:xfrm>
            <a:off x="177648" y="1047165"/>
            <a:ext cx="11836704" cy="610863"/>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600" dirty="0"/>
              <a:t>DF Primera: Medidas de contención de los precios.</a:t>
            </a:r>
          </a:p>
        </p:txBody>
      </p:sp>
      <p:sp>
        <p:nvSpPr>
          <p:cNvPr id="5" name="Marcador de texto 3">
            <a:extLst>
              <a:ext uri="{FF2B5EF4-FFF2-40B4-BE49-F238E27FC236}">
                <a16:creationId xmlns:a16="http://schemas.microsoft.com/office/drawing/2014/main" id="{9FCEBF45-E111-4400-6975-5A72F93985B9}"/>
              </a:ext>
            </a:extLst>
          </p:cNvPr>
          <p:cNvSpPr txBox="1">
            <a:spLocks/>
          </p:cNvSpPr>
          <p:nvPr/>
        </p:nvSpPr>
        <p:spPr>
          <a:xfrm>
            <a:off x="355751" y="2131041"/>
            <a:ext cx="11115676" cy="2795232"/>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sz="1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effectLst/>
                <a:latin typeface="Calibri" panose="020F0502020204030204" pitchFamily="34" charset="0"/>
                <a:ea typeface="Calibri" panose="020F0502020204030204" pitchFamily="34" charset="0"/>
                <a:cs typeface="Times New Roman" panose="02020603050405020304" pitchFamily="18" charset="0"/>
              </a:rPr>
              <a:t>Modificación artículo 10 LAU:</a:t>
            </a:r>
          </a:p>
          <a:p>
            <a:r>
              <a:rPr lang="es-ES" sz="1800" dirty="0">
                <a:latin typeface="Calibri" panose="020F0502020204030204" pitchFamily="34" charset="0"/>
                <a:ea typeface="Calibri" panose="020F0502020204030204" pitchFamily="34" charset="0"/>
                <a:cs typeface="Times New Roman" panose="02020603050405020304" pitchFamily="18" charset="0"/>
              </a:rPr>
              <a:t>	- En caso de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zonas tensionadas</a:t>
            </a:r>
            <a:r>
              <a:rPr lang="es-ES" sz="1800" dirty="0">
                <a:latin typeface="Calibri" panose="020F0502020204030204" pitchFamily="34" charset="0"/>
                <a:ea typeface="Calibri" panose="020F0502020204030204" pitchFamily="34" charset="0"/>
                <a:cs typeface="Times New Roman" panose="02020603050405020304" pitchFamily="18" charset="0"/>
              </a:rPr>
              <a:t>, y una vez finalizadas las prórrogas de los artículos 9.1 y 10.1, cabrá solicitud de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prórroga por plazos anuales hasta tres años</a:t>
            </a:r>
            <a:r>
              <a:rPr lang="es-ES" sz="1800" dirty="0">
                <a:latin typeface="Calibri" panose="020F0502020204030204" pitchFamily="34" charset="0"/>
                <a:ea typeface="Calibri" panose="020F0502020204030204" pitchFamily="34" charset="0"/>
                <a:cs typeface="Times New Roman" panose="02020603050405020304" pitchFamily="18" charset="0"/>
              </a:rPr>
              <a:t> por parte del arrendatario que deberá ser aceptada obligatoriamente por el arrendador, salvo que:</a:t>
            </a:r>
          </a:p>
          <a:p>
            <a:r>
              <a:rPr lang="es-ES" sz="1800" dirty="0">
                <a:latin typeface="Calibri" panose="020F0502020204030204" pitchFamily="34" charset="0"/>
                <a:ea typeface="Calibri" panose="020F0502020204030204" pitchFamily="34" charset="0"/>
                <a:cs typeface="Times New Roman" panose="02020603050405020304" pitchFamily="18" charset="0"/>
              </a:rPr>
              <a:t>		+ Se hayan fijado otros términos por las partes.</a:t>
            </a:r>
          </a:p>
          <a:p>
            <a:r>
              <a:rPr lang="es-ES" sz="1800" dirty="0">
                <a:latin typeface="Calibri" panose="020F0502020204030204" pitchFamily="34" charset="0"/>
                <a:ea typeface="Calibri" panose="020F0502020204030204" pitchFamily="34" charset="0"/>
                <a:cs typeface="Times New Roman" panose="02020603050405020304" pitchFamily="18" charset="0"/>
              </a:rPr>
              <a:t>		+ Se haya suscrito un nuevo contrato con limitaciones de renta.</a:t>
            </a:r>
          </a:p>
          <a:p>
            <a:r>
              <a:rPr lang="es-ES" sz="1800" dirty="0">
                <a:latin typeface="Calibri" panose="020F0502020204030204" pitchFamily="34" charset="0"/>
                <a:ea typeface="Calibri" panose="020F0502020204030204" pitchFamily="34" charset="0"/>
                <a:cs typeface="Times New Roman" panose="02020603050405020304" pitchFamily="18" charset="0"/>
              </a:rPr>
              <a:t>		+ El arrendador comunique dentro de los plazos la necesidad de la vivienda para sí o familiares.</a:t>
            </a:r>
          </a:p>
          <a:p>
            <a:endParaRPr lang="es-ES" dirty="0"/>
          </a:p>
        </p:txBody>
      </p:sp>
    </p:spTree>
    <p:extLst>
      <p:ext uri="{BB962C8B-B14F-4D97-AF65-F5344CB8AC3E}">
        <p14:creationId xmlns:p14="http://schemas.microsoft.com/office/powerpoint/2010/main" val="1523900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a:extLst>
              <a:ext uri="{FF2B5EF4-FFF2-40B4-BE49-F238E27FC236}">
                <a16:creationId xmlns:a16="http://schemas.microsoft.com/office/drawing/2014/main" id="{E9306C2A-6052-30FD-BCCD-BA990787D75B}"/>
              </a:ext>
            </a:extLst>
          </p:cNvPr>
          <p:cNvSpPr txBox="1">
            <a:spLocks/>
          </p:cNvSpPr>
          <p:nvPr/>
        </p:nvSpPr>
        <p:spPr>
          <a:xfrm>
            <a:off x="177648" y="1047165"/>
            <a:ext cx="11836704" cy="610863"/>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600" dirty="0"/>
              <a:t>DF Primera: Medidas de contención de los precios.</a:t>
            </a:r>
          </a:p>
        </p:txBody>
      </p:sp>
      <p:sp>
        <p:nvSpPr>
          <p:cNvPr id="5" name="Marcador de texto 3">
            <a:extLst>
              <a:ext uri="{FF2B5EF4-FFF2-40B4-BE49-F238E27FC236}">
                <a16:creationId xmlns:a16="http://schemas.microsoft.com/office/drawing/2014/main" id="{9FCEBF45-E111-4400-6975-5A72F93985B9}"/>
              </a:ext>
            </a:extLst>
          </p:cNvPr>
          <p:cNvSpPr txBox="1">
            <a:spLocks/>
          </p:cNvSpPr>
          <p:nvPr/>
        </p:nvSpPr>
        <p:spPr>
          <a:xfrm>
            <a:off x="355751" y="2031384"/>
            <a:ext cx="11115676" cy="2795232"/>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sz="1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latin typeface="Calibri" panose="020F0502020204030204" pitchFamily="34" charset="0"/>
                <a:ea typeface="Calibri" panose="020F0502020204030204" pitchFamily="34" charset="0"/>
                <a:cs typeface="Times New Roman" panose="02020603050405020304" pitchFamily="18" charset="0"/>
              </a:rPr>
              <a:t>Introducción apartados 6 y 7 en artículo 17</a:t>
            </a:r>
            <a:r>
              <a:rPr lang="es-ES" sz="1800" dirty="0">
                <a:effectLst/>
                <a:latin typeface="Calibri" panose="020F0502020204030204" pitchFamily="34" charset="0"/>
                <a:ea typeface="Calibri" panose="020F0502020204030204" pitchFamily="34" charset="0"/>
                <a:cs typeface="Times New Roman" panose="02020603050405020304" pitchFamily="18" charset="0"/>
              </a:rPr>
              <a:t> LAU:</a:t>
            </a:r>
          </a:p>
          <a:p>
            <a:r>
              <a:rPr lang="es-ES" sz="1800" dirty="0">
                <a:latin typeface="Calibri" panose="020F0502020204030204" pitchFamily="34" charset="0"/>
                <a:ea typeface="Calibri" panose="020F0502020204030204" pitchFamily="34" charset="0"/>
                <a:cs typeface="Times New Roman" panose="02020603050405020304" pitchFamily="18" charset="0"/>
              </a:rPr>
              <a:t>	- En caso de </a:t>
            </a:r>
            <a:r>
              <a:rPr lang="es-E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zonas tensionadas</a:t>
            </a:r>
            <a:r>
              <a:rPr lang="es-ES" sz="1800" dirty="0">
                <a:latin typeface="Calibri" panose="020F0502020204030204" pitchFamily="34" charset="0"/>
                <a:ea typeface="Calibri" panose="020F0502020204030204" pitchFamily="34" charset="0"/>
                <a:cs typeface="Times New Roman" panose="02020603050405020304" pitchFamily="18" charset="0"/>
              </a:rPr>
              <a:t>, </a:t>
            </a:r>
            <a:r>
              <a:rPr lang="es-ES" sz="1800" dirty="0">
                <a:effectLst/>
                <a:latin typeface="Calibri" panose="020F0502020204030204" pitchFamily="34" charset="0"/>
                <a:ea typeface="Calibri" panose="020F0502020204030204" pitchFamily="34" charset="0"/>
                <a:cs typeface="Times New Roman" panose="02020603050405020304" pitchFamily="18" charset="0"/>
              </a:rPr>
              <a:t>la renta pactada al inicio del nuevo contrato no podrá exceder de la última renta de contrato de arrendamiento de vivienda habitual que hubiese estado vigente en los últimos cinco años en la misma vivienda, una vez aplicadas las actualizaciones y sin poder introducir conceptos nuevos a los que ya se reflejaban en el anterior contrato, salvo</a:t>
            </a:r>
            <a:r>
              <a:rPr lang="es-ES" sz="1800" dirty="0">
                <a:latin typeface="Calibri" panose="020F0502020204030204" pitchFamily="34" charset="0"/>
                <a:ea typeface="Calibri" panose="020F0502020204030204" pitchFamily="34" charset="0"/>
                <a:cs typeface="Times New Roman" panose="02020603050405020304" pitchFamily="18" charset="0"/>
              </a:rPr>
              <a:t>:</a:t>
            </a:r>
          </a:p>
          <a:p>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Cuando la vivienda hubiera sido objeto de una actuación de rehabilitación </a:t>
            </a:r>
            <a:r>
              <a:rPr lang="es-ES" sz="1800" dirty="0">
                <a:latin typeface="Calibri" panose="020F0502020204030204" pitchFamily="34" charset="0"/>
                <a:ea typeface="Calibri" panose="020F0502020204030204" pitchFamily="34" charset="0"/>
                <a:cs typeface="Times New Roman" panose="02020603050405020304" pitchFamily="18" charset="0"/>
              </a:rPr>
              <a:t>.</a:t>
            </a:r>
          </a:p>
          <a:p>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Cuando en los dos años anteriores a la fecha de la celebración del nuevo contrato de 				arrendamiento se hubieran finalizado actuaciones de rehabilitación o mejora de la vivienda en la 			que se haya acreditado un ahorro de energía primaria no renovable del 30 por ciento</a:t>
            </a:r>
            <a:r>
              <a:rPr lang="es-ES" sz="1800" dirty="0">
                <a:latin typeface="Calibri" panose="020F0502020204030204" pitchFamily="34" charset="0"/>
                <a:ea typeface="Calibri" panose="020F0502020204030204" pitchFamily="34" charset="0"/>
                <a:cs typeface="Times New Roman" panose="02020603050405020304" pitchFamily="18" charset="0"/>
              </a:rPr>
              <a:t>.</a:t>
            </a:r>
          </a:p>
          <a:p>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Cuando en los dos años anteriores a la fecha de la celebración del nuevo contrato de 				arrendamiento se hubieran finalizado actuaciones de mejora de la accesibilidad.</a:t>
            </a:r>
          </a:p>
          <a:p>
            <a:r>
              <a:rPr lang="es-ES" sz="1800" dirty="0">
                <a:latin typeface="Calibri" panose="020F0502020204030204" pitchFamily="34" charset="0"/>
                <a:ea typeface="Calibri" panose="020F0502020204030204" pitchFamily="34" charset="0"/>
                <a:cs typeface="Times New Roman" panose="02020603050405020304" pitchFamily="18" charset="0"/>
              </a:rPr>
              <a:t>		+</a:t>
            </a:r>
            <a:r>
              <a:rPr lang="es-ES" sz="1800" dirty="0">
                <a:effectLst/>
                <a:latin typeface="Calibri" panose="020F0502020204030204" pitchFamily="34" charset="0"/>
                <a:ea typeface="Calibri" panose="020F0502020204030204" pitchFamily="34" charset="0"/>
                <a:cs typeface="Times New Roman" panose="02020603050405020304" pitchFamily="18" charset="0"/>
              </a:rPr>
              <a:t>) Cuando el contrato de arrendamiento se firme por un periodo de diez o más años, o bien, se 			establezca un derecho de prórroga al que pueda acogerse voluntariamente el arrendatario, que le 			permita de manera potestativa prorrogar el contrato en los mismos términos y condiciones durante 		un periodo de diez o más años.</a:t>
            </a:r>
            <a:endParaRPr lang="es-ES" dirty="0"/>
          </a:p>
        </p:txBody>
      </p:sp>
    </p:spTree>
    <p:extLst>
      <p:ext uri="{BB962C8B-B14F-4D97-AF65-F5344CB8AC3E}">
        <p14:creationId xmlns:p14="http://schemas.microsoft.com/office/powerpoint/2010/main" val="338534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353F689-2E51-BF4F-AE47-7CEB7CC4C52A}"/>
              </a:ext>
            </a:extLst>
          </p:cNvPr>
          <p:cNvSpPr>
            <a:spLocks noGrp="1"/>
          </p:cNvSpPr>
          <p:nvPr>
            <p:ph type="title"/>
          </p:nvPr>
        </p:nvSpPr>
        <p:spPr>
          <a:xfrm>
            <a:off x="1104900" y="4505325"/>
            <a:ext cx="10882313" cy="656375"/>
          </a:xfrm>
        </p:spPr>
        <p:txBody>
          <a:bodyPr rtlCol="0">
            <a:noAutofit/>
          </a:bodyPr>
          <a:lstStyle/>
          <a:p>
            <a:pPr rtl="0"/>
            <a:r>
              <a:rPr lang="es-ES" sz="3600" dirty="0"/>
              <a:t>DF Primera: Medidas de contención de los precios de vivienda.</a:t>
            </a:r>
          </a:p>
        </p:txBody>
      </p:sp>
      <p:sp>
        <p:nvSpPr>
          <p:cNvPr id="4" name="Marcador de texto 3">
            <a:extLst>
              <a:ext uri="{FF2B5EF4-FFF2-40B4-BE49-F238E27FC236}">
                <a16:creationId xmlns:a16="http://schemas.microsoft.com/office/drawing/2014/main" id="{A17F80A9-6337-524E-AC61-32C5AFEE8E6D}"/>
              </a:ext>
            </a:extLst>
          </p:cNvPr>
          <p:cNvSpPr>
            <a:spLocks noGrp="1"/>
          </p:cNvSpPr>
          <p:nvPr>
            <p:ph type="body" sz="quarter" idx="11"/>
          </p:nvPr>
        </p:nvSpPr>
        <p:spPr>
          <a:xfrm>
            <a:off x="2826543" y="5242548"/>
            <a:ext cx="8527257" cy="2795232"/>
          </a:xfrm>
        </p:spPr>
        <p:txBody>
          <a:bodyPr rtlCol="0"/>
          <a:lstStyle/>
          <a:p>
            <a:pPr rtl="0"/>
            <a:r>
              <a:rPr lang="es-ES" sz="1800" dirty="0">
                <a:latin typeface="Calibri" panose="020F0502020204030204" pitchFamily="34" charset="0"/>
                <a:ea typeface="Calibri" panose="020F0502020204030204" pitchFamily="34" charset="0"/>
                <a:cs typeface="Times New Roman" panose="02020603050405020304" pitchFamily="18" charset="0"/>
              </a:rPr>
              <a:t>- Se creará antes del 31 de diciembre de 2024 un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Índice de referencia para la actualización anual de los contratos de arrendamiento de vivienda</a:t>
            </a:r>
            <a:r>
              <a:rPr lang="es-ES" sz="1800" dirty="0">
                <a:effectLst/>
                <a:latin typeface="Calibri" panose="020F0502020204030204" pitchFamily="34" charset="0"/>
                <a:ea typeface="Calibri" panose="020F0502020204030204" pitchFamily="34" charset="0"/>
                <a:cs typeface="Times New Roman" panose="02020603050405020304" pitchFamily="18" charset="0"/>
              </a:rPr>
              <a:t>. Hasta entonces, en 2023 se limita la subida al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2%</a:t>
            </a:r>
            <a:r>
              <a:rPr lang="es-ES" sz="1800" dirty="0">
                <a:effectLst/>
                <a:latin typeface="Calibri" panose="020F0502020204030204" pitchFamily="34" charset="0"/>
                <a:ea typeface="Calibri" panose="020F0502020204030204" pitchFamily="34" charset="0"/>
                <a:cs typeface="Times New Roman" panose="02020603050405020304" pitchFamily="18" charset="0"/>
              </a:rPr>
              <a:t> y en 2024 al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3%.</a:t>
            </a:r>
          </a:p>
        </p:txBody>
      </p:sp>
      <p:sp>
        <p:nvSpPr>
          <p:cNvPr id="2" name="Título 2">
            <a:extLst>
              <a:ext uri="{FF2B5EF4-FFF2-40B4-BE49-F238E27FC236}">
                <a16:creationId xmlns:a16="http://schemas.microsoft.com/office/drawing/2014/main" id="{E9306C2A-6052-30FD-BCCD-BA990787D75B}"/>
              </a:ext>
            </a:extLst>
          </p:cNvPr>
          <p:cNvSpPr txBox="1">
            <a:spLocks/>
          </p:cNvSpPr>
          <p:nvPr/>
        </p:nvSpPr>
        <p:spPr>
          <a:xfrm>
            <a:off x="796773" y="1079228"/>
            <a:ext cx="11836704" cy="610863"/>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600" dirty="0"/>
              <a:t>DF Primera: Medidas de contención de los precios.</a:t>
            </a:r>
          </a:p>
        </p:txBody>
      </p:sp>
      <p:sp>
        <p:nvSpPr>
          <p:cNvPr id="5" name="Marcador de texto 3">
            <a:extLst>
              <a:ext uri="{FF2B5EF4-FFF2-40B4-BE49-F238E27FC236}">
                <a16:creationId xmlns:a16="http://schemas.microsoft.com/office/drawing/2014/main" id="{9FCEBF45-E111-4400-6975-5A72F93985B9}"/>
              </a:ext>
            </a:extLst>
          </p:cNvPr>
          <p:cNvSpPr txBox="1">
            <a:spLocks/>
          </p:cNvSpPr>
          <p:nvPr/>
        </p:nvSpPr>
        <p:spPr>
          <a:xfrm>
            <a:off x="871537" y="2159616"/>
            <a:ext cx="11115676" cy="2795232"/>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sz="1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effectLst/>
                <a:latin typeface="Calibri" panose="020F0502020204030204" pitchFamily="34" charset="0"/>
                <a:ea typeface="Calibri" panose="020F0502020204030204" pitchFamily="34" charset="0"/>
                <a:cs typeface="Times New Roman" panose="02020603050405020304" pitchFamily="18" charset="0"/>
              </a:rPr>
              <a:t>Modificación apartado 1 del artículo 20 LAU:</a:t>
            </a:r>
          </a:p>
          <a:p>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latin typeface="Calibri" panose="020F0502020204030204" pitchFamily="34" charset="0"/>
                <a:ea typeface="Calibri" panose="020F0502020204030204" pitchFamily="34" charset="0"/>
                <a:cs typeface="Times New Roman" panose="02020603050405020304" pitchFamily="18" charset="0"/>
              </a:rPr>
              <a:t>Las partes podrán pactar que los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gastos generales para el adecuado sostenimiento del inmueble</a:t>
            </a:r>
            <a:r>
              <a:rPr lang="es-ES" sz="1800" dirty="0">
                <a:effectLst/>
                <a:latin typeface="Calibri" panose="020F0502020204030204" pitchFamily="34" charset="0"/>
                <a:ea typeface="Calibri" panose="020F0502020204030204" pitchFamily="34" charset="0"/>
                <a:cs typeface="Times New Roman" panose="02020603050405020304" pitchFamily="18" charset="0"/>
              </a:rPr>
              <a:t>, sus 	servicios,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tributos</a:t>
            </a:r>
            <a:r>
              <a:rPr lang="es-ES" sz="1800" dirty="0">
                <a:effectLst/>
                <a:latin typeface="Calibri" panose="020F0502020204030204" pitchFamily="34" charset="0"/>
                <a:ea typeface="Calibri" panose="020F0502020204030204" pitchFamily="34" charset="0"/>
                <a:cs typeface="Times New Roman" panose="02020603050405020304" pitchFamily="18" charset="0"/>
              </a:rPr>
              <a:t>, cargas y responsabilidades que no sean susceptibles de individualización y que 	correspondan a la vivienda arrendada o a sus accesorios, sean a cargo del </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arrendatario.</a:t>
            </a:r>
          </a:p>
          <a:p>
            <a:r>
              <a:rPr lang="es-ES" sz="1800" dirty="0">
                <a:latin typeface="Calibri" panose="020F0502020204030204" pitchFamily="34" charset="0"/>
                <a:ea typeface="Calibri" panose="020F0502020204030204" pitchFamily="34" charset="0"/>
                <a:cs typeface="Times New Roman" panose="02020603050405020304" pitchFamily="18" charset="0"/>
              </a:rPr>
              <a:t>	- </a:t>
            </a:r>
            <a:r>
              <a:rPr lang="es-ES" sz="18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Los gastos de gestión inmobiliaria y los de formalización del contrato serán a cargo del arrendador.</a:t>
            </a:r>
            <a:endParaRPr lang="es-ES" dirty="0">
              <a:highlight>
                <a:srgbClr val="00FF00"/>
              </a:highlight>
            </a:endParaRPr>
          </a:p>
        </p:txBody>
      </p:sp>
    </p:spTree>
    <p:extLst>
      <p:ext uri="{BB962C8B-B14F-4D97-AF65-F5344CB8AC3E}">
        <p14:creationId xmlns:p14="http://schemas.microsoft.com/office/powerpoint/2010/main" val="429116483"/>
      </p:ext>
    </p:extLst>
  </p:cSld>
  <p:clrMapOvr>
    <a:masterClrMapping/>
  </p:clrMapOvr>
</p:sld>
</file>

<file path=ppt/theme/theme1.xml><?xml version="1.0" encoding="utf-8"?>
<a:theme xmlns:a="http://schemas.openxmlformats.org/drawingml/2006/main" name="Tema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9129432_TF78853419_Win32.potx" id="{F85094AE-F951-45B6-B003-F9F3B4BD38C5}" vid="{E124D037-8587-41C3-AB02-2A120C8407E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la ofic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F21D10-BD83-491A-AAA6-945C2DB1E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D20B6E4-879E-4E6C-BDE7-261540CD37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{56A4B359-7467-44C6-81C7-5A5E498F47E1}tf78853419_win32</Template>
  <TotalTime>133</TotalTime>
  <Words>1619</Words>
  <Application>Microsoft Office PowerPoint</Application>
  <PresentationFormat>Panorámica</PresentationFormat>
  <Paragraphs>83</Paragraphs>
  <Slides>12</Slides>
  <Notes>12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Calibri</vt:lpstr>
      <vt:lpstr>Franklin Gothic Book</vt:lpstr>
      <vt:lpstr>Franklin Gothic Demi</vt:lpstr>
      <vt:lpstr>Wingdings</vt:lpstr>
      <vt:lpstr>Tema1</vt:lpstr>
      <vt:lpstr>La Ley de Viviendas: ¿En qué me afecta como agente inmobiliario?</vt:lpstr>
      <vt:lpstr>Artículo 2: Fines de las políticas públicas de vivienda</vt:lpstr>
      <vt:lpstr>Artículo 9: Deberes del ciudadano en relación con la vivienda.</vt:lpstr>
      <vt:lpstr>Artículo 11: Contenido del derecho de propiedad de la vivienda: deberes y cargas.</vt:lpstr>
      <vt:lpstr>Artículo 30: Principios básicos de los derechos, facultades y responsabilidades.</vt:lpstr>
      <vt:lpstr>Artículo 31: Información mínima en las operaciones de compra y arrendamiento de viviendas.</vt:lpstr>
      <vt:lpstr>Artículo 31: Información mínima en las operaciones de compra y arrendamiento de viviendas. (2)</vt:lpstr>
      <vt:lpstr>DA Sexta: Los administradores de fincas.</vt:lpstr>
      <vt:lpstr>DF Primera: Medidas de contención de los precios.</vt:lpstr>
      <vt:lpstr>DF Primera: Medidas de contención de los precios.</vt:lpstr>
      <vt:lpstr>Presentación de PowerPoint</vt:lpstr>
      <vt:lpstr>DF Primera: Medidas de contención de los precios de vivienda.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Ley de Viviendas: ¿En qué me afecta como agente inmobiliario?</dc:title>
  <dc:creator>Juan Manuel Perez</dc:creator>
  <cp:lastModifiedBy>Juan Manuel Perez</cp:lastModifiedBy>
  <cp:revision>1</cp:revision>
  <dcterms:created xsi:type="dcterms:W3CDTF">2023-05-30T23:27:34Z</dcterms:created>
  <dcterms:modified xsi:type="dcterms:W3CDTF">2023-05-31T01:40:40Z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